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718" r:id="rId2"/>
  </p:sldMasterIdLst>
  <p:notesMasterIdLst>
    <p:notesMasterId r:id="rId37"/>
  </p:notesMasterIdLst>
  <p:handoutMasterIdLst>
    <p:handoutMasterId r:id="rId38"/>
  </p:handoutMasterIdLst>
  <p:sldIdLst>
    <p:sldId id="257" r:id="rId3"/>
    <p:sldId id="256" r:id="rId4"/>
    <p:sldId id="381" r:id="rId5"/>
    <p:sldId id="382" r:id="rId6"/>
    <p:sldId id="383" r:id="rId7"/>
    <p:sldId id="387" r:id="rId8"/>
    <p:sldId id="384" r:id="rId9"/>
    <p:sldId id="385" r:id="rId10"/>
    <p:sldId id="386" r:id="rId11"/>
    <p:sldId id="389" r:id="rId12"/>
    <p:sldId id="388" r:id="rId13"/>
    <p:sldId id="390" r:id="rId14"/>
    <p:sldId id="391" r:id="rId15"/>
    <p:sldId id="392" r:id="rId16"/>
    <p:sldId id="393" r:id="rId17"/>
    <p:sldId id="394" r:id="rId18"/>
    <p:sldId id="395" r:id="rId19"/>
    <p:sldId id="276" r:id="rId20"/>
    <p:sldId id="397" r:id="rId21"/>
    <p:sldId id="334" r:id="rId22"/>
    <p:sldId id="336" r:id="rId23"/>
    <p:sldId id="337" r:id="rId24"/>
    <p:sldId id="338" r:id="rId25"/>
    <p:sldId id="341" r:id="rId26"/>
    <p:sldId id="342" r:id="rId27"/>
    <p:sldId id="343" r:id="rId28"/>
    <p:sldId id="349" r:id="rId29"/>
    <p:sldId id="350" r:id="rId30"/>
    <p:sldId id="344" r:id="rId31"/>
    <p:sldId id="345" r:id="rId32"/>
    <p:sldId id="346" r:id="rId33"/>
    <p:sldId id="347" r:id="rId34"/>
    <p:sldId id="351" r:id="rId35"/>
    <p:sldId id="396"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304E"/>
    <a:srgbClr val="263755"/>
    <a:srgbClr val="3B53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81" autoAdjust="0"/>
    <p:restoredTop sz="83584" autoAdjust="0"/>
  </p:normalViewPr>
  <p:slideViewPr>
    <p:cSldViewPr snapToGrid="0" snapToObjects="1">
      <p:cViewPr varScale="1">
        <p:scale>
          <a:sx n="78" d="100"/>
          <a:sy n="78" d="100"/>
        </p:scale>
        <p:origin x="96" y="3030"/>
      </p:cViewPr>
      <p:guideLst>
        <p:guide orient="horz" pos="1620"/>
        <p:guide pos="2880"/>
      </p:guideLst>
    </p:cSldViewPr>
  </p:slideViewPr>
  <p:notesTextViewPr>
    <p:cViewPr>
      <p:scale>
        <a:sx n="3" d="2"/>
        <a:sy n="3" d="2"/>
      </p:scale>
      <p:origin x="0" y="0"/>
    </p:cViewPr>
  </p:notesTextViewPr>
  <p:notesViewPr>
    <p:cSldViewPr snapToGrid="0" snapToObjects="1">
      <p:cViewPr varScale="1">
        <p:scale>
          <a:sx n="88" d="100"/>
          <a:sy n="88" d="100"/>
        </p:scale>
        <p:origin x="382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2AF9BD-A44A-C74C-B8A3-94BDA07BE2D0}" type="datetimeFigureOut">
              <a:rPr lang="en-US" smtClean="0"/>
              <a:t>10/22/2019</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A31A47-EB9F-584A-A211-968B8FFFAC72}" type="slidenum">
              <a:rPr lang="en-GB" smtClean="0"/>
              <a:t>‹#›</a:t>
            </a:fld>
            <a:endParaRPr lang="en-GB"/>
          </a:p>
        </p:txBody>
      </p:sp>
    </p:spTree>
    <p:extLst>
      <p:ext uri="{BB962C8B-B14F-4D97-AF65-F5344CB8AC3E}">
        <p14:creationId xmlns:p14="http://schemas.microsoft.com/office/powerpoint/2010/main" val="709974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85643F-5B95-2F4E-AE3E-610247670AAF}" type="datetimeFigureOut">
              <a:rPr lang="en-US" smtClean="0"/>
              <a:t>10/22/2019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BF09E5-BE19-4F47-A708-769A85ED0E78}" type="slidenum">
              <a:rPr lang="en-GB" smtClean="0"/>
              <a:t>‹#›</a:t>
            </a:fld>
            <a:endParaRPr lang="en-GB"/>
          </a:p>
        </p:txBody>
      </p:sp>
    </p:spTree>
    <p:extLst>
      <p:ext uri="{BB962C8B-B14F-4D97-AF65-F5344CB8AC3E}">
        <p14:creationId xmlns:p14="http://schemas.microsoft.com/office/powerpoint/2010/main" val="59091268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2</a:t>
            </a:fld>
            <a:endParaRPr lang="en-GB"/>
          </a:p>
        </p:txBody>
      </p:sp>
    </p:spTree>
    <p:extLst>
      <p:ext uri="{BB962C8B-B14F-4D97-AF65-F5344CB8AC3E}">
        <p14:creationId xmlns:p14="http://schemas.microsoft.com/office/powerpoint/2010/main" val="2467512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6</a:t>
            </a:fld>
            <a:endParaRPr lang="en-GB"/>
          </a:p>
        </p:txBody>
      </p:sp>
    </p:spTree>
    <p:extLst>
      <p:ext uri="{BB962C8B-B14F-4D97-AF65-F5344CB8AC3E}">
        <p14:creationId xmlns:p14="http://schemas.microsoft.com/office/powerpoint/2010/main" val="2920846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7</a:t>
            </a:fld>
            <a:endParaRPr lang="en-GB"/>
          </a:p>
        </p:txBody>
      </p:sp>
    </p:spTree>
    <p:extLst>
      <p:ext uri="{BB962C8B-B14F-4D97-AF65-F5344CB8AC3E}">
        <p14:creationId xmlns:p14="http://schemas.microsoft.com/office/powerpoint/2010/main" val="333471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11</a:t>
            </a:fld>
            <a:endParaRPr lang="en-GB"/>
          </a:p>
        </p:txBody>
      </p:sp>
    </p:spTree>
    <p:extLst>
      <p:ext uri="{BB962C8B-B14F-4D97-AF65-F5344CB8AC3E}">
        <p14:creationId xmlns:p14="http://schemas.microsoft.com/office/powerpoint/2010/main" val="282162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2C2445-2DFA-4D49-B1EA-2B9DE7A72CEC}" type="slidenum">
              <a:rPr lang="en-GB" smtClean="0"/>
              <a:t>21</a:t>
            </a:fld>
            <a:endParaRPr lang="en-GB"/>
          </a:p>
        </p:txBody>
      </p:sp>
    </p:spTree>
    <p:extLst>
      <p:ext uri="{BB962C8B-B14F-4D97-AF65-F5344CB8AC3E}">
        <p14:creationId xmlns:p14="http://schemas.microsoft.com/office/powerpoint/2010/main" val="4231948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D9753A-E3C9-7546-9577-B4DA295FCDF9}" type="datetime1">
              <a:rPr lang="en-GB" smtClean="0"/>
              <a:t>22/10/2019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pic>
        <p:nvPicPr>
          <p:cNvPr id="8" name="Picture 1" descr="F:\Pictures\Picture1.png">
            <a:extLst>
              <a:ext uri="{FF2B5EF4-FFF2-40B4-BE49-F238E27FC236}">
                <a16:creationId xmlns:a16="http://schemas.microsoft.com/office/drawing/2014/main" id="{793B9B20-4CB5-4A10-ABD8-6D1804C24239}"/>
              </a:ext>
            </a:extLst>
          </p:cNvPr>
          <p:cNvPicPr>
            <a:picLocks noChangeAspect="1" noChangeArrowheads="1"/>
          </p:cNvPicPr>
          <p:nvPr userDrawn="1"/>
        </p:nvPicPr>
        <p:blipFill rotWithShape="1">
          <a:blip r:embed="rId2" cstate="print"/>
          <a:srcRect t="25000"/>
          <a:stretch/>
        </p:blipFill>
        <p:spPr bwMode="auto">
          <a:xfrm>
            <a:off x="0" y="0"/>
            <a:ext cx="9144000" cy="5143500"/>
          </a:xfrm>
          <a:prstGeom prst="rect">
            <a:avLst/>
          </a:prstGeom>
          <a:noFill/>
        </p:spPr>
      </p:pic>
    </p:spTree>
    <p:extLst>
      <p:ext uri="{BB962C8B-B14F-4D97-AF65-F5344CB8AC3E}">
        <p14:creationId xmlns:p14="http://schemas.microsoft.com/office/powerpoint/2010/main" val="50205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E823E9-FFF8-5C40-B183-EE8414CBBB27}" type="datetime1">
              <a:rPr lang="en-GB" smtClean="0"/>
              <a:t>22/10/2019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382122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45ED8E24-E0DB-F745-BEC8-4A7D99CCD8A5}" type="datetime1">
              <a:rPr lang="en-GB" smtClean="0"/>
              <a:t>22/10/2019</a:t>
            </a:fld>
            <a:endParaRPr lang="en-GB"/>
          </a:p>
        </p:txBody>
      </p:sp>
      <p:sp>
        <p:nvSpPr>
          <p:cNvPr id="5" name="Footer Placeholder 4"/>
          <p:cNvSpPr>
            <a:spLocks noGrp="1"/>
          </p:cNvSpPr>
          <p:nvPr>
            <p:ph type="ftr" sz="quarter" idx="11"/>
          </p:nvPr>
        </p:nvSpPr>
        <p:spPr>
          <a:xfrm>
            <a:off x="2832102" y="4817141"/>
            <a:ext cx="3209752" cy="273844"/>
          </a:xfrm>
        </p:spPr>
        <p:txBody>
          <a:bodyPr/>
          <a:lstStyle/>
          <a:p>
            <a:endParaRPr lang="en-GB"/>
          </a:p>
        </p:txBody>
      </p:sp>
      <p:sp>
        <p:nvSpPr>
          <p:cNvPr id="6" name="Slide Number Placeholder 5"/>
          <p:cNvSpPr>
            <a:spLocks noGrp="1"/>
          </p:cNvSpPr>
          <p:nvPr>
            <p:ph type="sldNum" sz="quarter" idx="12"/>
          </p:nvPr>
        </p:nvSpPr>
        <p:spPr>
          <a:xfrm>
            <a:off x="6054787" y="4817141"/>
            <a:ext cx="659819" cy="273844"/>
          </a:xfrm>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4044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1B38D-889C-4165-8859-0D58DC95490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4E718848-3699-450D-9B62-7D0B1241927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5E5066C-D8AC-4114-A04C-B9AC04D83D92}"/>
              </a:ext>
            </a:extLst>
          </p:cNvPr>
          <p:cNvSpPr>
            <a:spLocks noGrp="1"/>
          </p:cNvSpPr>
          <p:nvPr>
            <p:ph type="dt" sz="half" idx="10"/>
          </p:nvPr>
        </p:nvSpPr>
        <p:spPr/>
        <p:txBody>
          <a:bodyPr/>
          <a:lstStyle/>
          <a:p>
            <a:fld id="{50778938-213B-491A-97D7-7A78BD8232E1}" type="datetimeFigureOut">
              <a:rPr lang="en-GB" smtClean="0"/>
              <a:t>22/10/2019</a:t>
            </a:fld>
            <a:endParaRPr lang="en-GB"/>
          </a:p>
        </p:txBody>
      </p:sp>
      <p:sp>
        <p:nvSpPr>
          <p:cNvPr id="5" name="Footer Placeholder 4">
            <a:extLst>
              <a:ext uri="{FF2B5EF4-FFF2-40B4-BE49-F238E27FC236}">
                <a16:creationId xmlns:a16="http://schemas.microsoft.com/office/drawing/2014/main" id="{9A4564B0-23F4-4B6C-973D-26471DD2B4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2902B3-3C65-4668-960B-497A1E977309}"/>
              </a:ext>
            </a:extLst>
          </p:cNvPr>
          <p:cNvSpPr>
            <a:spLocks noGrp="1"/>
          </p:cNvSpPr>
          <p:nvPr>
            <p:ph type="sldNum" sz="quarter" idx="12"/>
          </p:nvPr>
        </p:nvSpPr>
        <p:spPr/>
        <p:txBody>
          <a:bodyPr/>
          <a:lstStyle/>
          <a:p>
            <a:fld id="{88A73B6D-BF5A-4FC4-90AF-B90123B86F71}" type="slidenum">
              <a:rPr lang="en-GB" smtClean="0"/>
              <a:t>‹#›</a:t>
            </a:fld>
            <a:endParaRPr lang="en-GB"/>
          </a:p>
        </p:txBody>
      </p:sp>
    </p:spTree>
    <p:extLst>
      <p:ext uri="{BB962C8B-B14F-4D97-AF65-F5344CB8AC3E}">
        <p14:creationId xmlns:p14="http://schemas.microsoft.com/office/powerpoint/2010/main" val="3842297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3F902-9120-4BE2-A471-4134739A576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7B3E11-CC9B-4C2E-8BA4-22165DFF7F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BDA5B1-474D-4DBB-AECA-0121466E2382}"/>
              </a:ext>
            </a:extLst>
          </p:cNvPr>
          <p:cNvSpPr>
            <a:spLocks noGrp="1"/>
          </p:cNvSpPr>
          <p:nvPr>
            <p:ph type="dt" sz="half" idx="10"/>
          </p:nvPr>
        </p:nvSpPr>
        <p:spPr/>
        <p:txBody>
          <a:bodyPr/>
          <a:lstStyle/>
          <a:p>
            <a:fld id="{50778938-213B-491A-97D7-7A78BD8232E1}" type="datetimeFigureOut">
              <a:rPr lang="en-GB" smtClean="0"/>
              <a:t>22/10/2019</a:t>
            </a:fld>
            <a:endParaRPr lang="en-GB"/>
          </a:p>
        </p:txBody>
      </p:sp>
      <p:sp>
        <p:nvSpPr>
          <p:cNvPr id="5" name="Footer Placeholder 4">
            <a:extLst>
              <a:ext uri="{FF2B5EF4-FFF2-40B4-BE49-F238E27FC236}">
                <a16:creationId xmlns:a16="http://schemas.microsoft.com/office/drawing/2014/main" id="{2D75F3A3-D885-4D8A-BB8B-3BC6116E4E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B04BD6-BE94-41EC-B146-432287C70A25}"/>
              </a:ext>
            </a:extLst>
          </p:cNvPr>
          <p:cNvSpPr>
            <a:spLocks noGrp="1"/>
          </p:cNvSpPr>
          <p:nvPr>
            <p:ph type="sldNum" sz="quarter" idx="12"/>
          </p:nvPr>
        </p:nvSpPr>
        <p:spPr/>
        <p:txBody>
          <a:bodyPr/>
          <a:lstStyle/>
          <a:p>
            <a:fld id="{88A73B6D-BF5A-4FC4-90AF-B90123B86F71}" type="slidenum">
              <a:rPr lang="en-GB" smtClean="0"/>
              <a:t>‹#›</a:t>
            </a:fld>
            <a:endParaRPr lang="en-GB"/>
          </a:p>
        </p:txBody>
      </p:sp>
    </p:spTree>
    <p:extLst>
      <p:ext uri="{BB962C8B-B14F-4D97-AF65-F5344CB8AC3E}">
        <p14:creationId xmlns:p14="http://schemas.microsoft.com/office/powerpoint/2010/main" val="4166402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760B-DD7C-422E-8047-5C5861FDF98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26AF05D-52AD-402D-BB02-5A0BF60D4A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F620E4-326E-45F5-BF75-717645DD63B0}"/>
              </a:ext>
            </a:extLst>
          </p:cNvPr>
          <p:cNvSpPr>
            <a:spLocks noGrp="1"/>
          </p:cNvSpPr>
          <p:nvPr>
            <p:ph type="dt" sz="half" idx="10"/>
          </p:nvPr>
        </p:nvSpPr>
        <p:spPr/>
        <p:txBody>
          <a:bodyPr/>
          <a:lstStyle/>
          <a:p>
            <a:fld id="{50778938-213B-491A-97D7-7A78BD8232E1}" type="datetimeFigureOut">
              <a:rPr lang="en-GB" smtClean="0"/>
              <a:t>22/10/2019</a:t>
            </a:fld>
            <a:endParaRPr lang="en-GB"/>
          </a:p>
        </p:txBody>
      </p:sp>
      <p:sp>
        <p:nvSpPr>
          <p:cNvPr id="5" name="Footer Placeholder 4">
            <a:extLst>
              <a:ext uri="{FF2B5EF4-FFF2-40B4-BE49-F238E27FC236}">
                <a16:creationId xmlns:a16="http://schemas.microsoft.com/office/drawing/2014/main" id="{B814F8AA-1C5A-45C8-B900-A04E4BDD55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93B59C-9CF9-4D9C-ACB1-BD098239D550}"/>
              </a:ext>
            </a:extLst>
          </p:cNvPr>
          <p:cNvSpPr>
            <a:spLocks noGrp="1"/>
          </p:cNvSpPr>
          <p:nvPr>
            <p:ph type="sldNum" sz="quarter" idx="12"/>
          </p:nvPr>
        </p:nvSpPr>
        <p:spPr/>
        <p:txBody>
          <a:bodyPr/>
          <a:lstStyle/>
          <a:p>
            <a:fld id="{88A73B6D-BF5A-4FC4-90AF-B90123B86F71}" type="slidenum">
              <a:rPr lang="en-GB" smtClean="0"/>
              <a:t>‹#›</a:t>
            </a:fld>
            <a:endParaRPr lang="en-GB"/>
          </a:p>
        </p:txBody>
      </p:sp>
    </p:spTree>
    <p:extLst>
      <p:ext uri="{BB962C8B-B14F-4D97-AF65-F5344CB8AC3E}">
        <p14:creationId xmlns:p14="http://schemas.microsoft.com/office/powerpoint/2010/main" val="2047625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641C1-CDFE-485E-9EB7-39BB987A74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7EF207-F736-42CB-9FDB-E4E3BDFD0DB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18058FA-9B9A-4C9C-8988-8573E719E63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302EC6-3B58-40C3-9595-4CB030FA8059}"/>
              </a:ext>
            </a:extLst>
          </p:cNvPr>
          <p:cNvSpPr>
            <a:spLocks noGrp="1"/>
          </p:cNvSpPr>
          <p:nvPr>
            <p:ph type="dt" sz="half" idx="10"/>
          </p:nvPr>
        </p:nvSpPr>
        <p:spPr/>
        <p:txBody>
          <a:bodyPr/>
          <a:lstStyle/>
          <a:p>
            <a:fld id="{50778938-213B-491A-97D7-7A78BD8232E1}" type="datetimeFigureOut">
              <a:rPr lang="en-GB" smtClean="0"/>
              <a:t>22/10/2019</a:t>
            </a:fld>
            <a:endParaRPr lang="en-GB"/>
          </a:p>
        </p:txBody>
      </p:sp>
      <p:sp>
        <p:nvSpPr>
          <p:cNvPr id="6" name="Footer Placeholder 5">
            <a:extLst>
              <a:ext uri="{FF2B5EF4-FFF2-40B4-BE49-F238E27FC236}">
                <a16:creationId xmlns:a16="http://schemas.microsoft.com/office/drawing/2014/main" id="{857A3C81-07AC-45BA-A626-050AED82F6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589DD35-E105-43F6-B6B3-2133698FE69F}"/>
              </a:ext>
            </a:extLst>
          </p:cNvPr>
          <p:cNvSpPr>
            <a:spLocks noGrp="1"/>
          </p:cNvSpPr>
          <p:nvPr>
            <p:ph type="sldNum" sz="quarter" idx="12"/>
          </p:nvPr>
        </p:nvSpPr>
        <p:spPr/>
        <p:txBody>
          <a:bodyPr/>
          <a:lstStyle/>
          <a:p>
            <a:fld id="{88A73B6D-BF5A-4FC4-90AF-B90123B86F71}" type="slidenum">
              <a:rPr lang="en-GB" smtClean="0"/>
              <a:t>‹#›</a:t>
            </a:fld>
            <a:endParaRPr lang="en-GB"/>
          </a:p>
        </p:txBody>
      </p:sp>
    </p:spTree>
    <p:extLst>
      <p:ext uri="{BB962C8B-B14F-4D97-AF65-F5344CB8AC3E}">
        <p14:creationId xmlns:p14="http://schemas.microsoft.com/office/powerpoint/2010/main" val="3369606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08EDB-3E7A-4BEA-91A8-3A0869FC2D2A}"/>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640AD6-0359-446A-8C44-3A9A34ED44F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92ED398-DD6A-4FFA-BD91-79E4F0FF3DB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BCC67F9-0F79-4B68-958C-01E6B5094B1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D0EB78D-3287-4187-86F4-726181758BD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1E2508E-4C9A-43D6-8C5C-14880F8AD60B}"/>
              </a:ext>
            </a:extLst>
          </p:cNvPr>
          <p:cNvSpPr>
            <a:spLocks noGrp="1"/>
          </p:cNvSpPr>
          <p:nvPr>
            <p:ph type="dt" sz="half" idx="10"/>
          </p:nvPr>
        </p:nvSpPr>
        <p:spPr/>
        <p:txBody>
          <a:bodyPr/>
          <a:lstStyle/>
          <a:p>
            <a:fld id="{50778938-213B-491A-97D7-7A78BD8232E1}" type="datetimeFigureOut">
              <a:rPr lang="en-GB" smtClean="0"/>
              <a:t>22/10/2019</a:t>
            </a:fld>
            <a:endParaRPr lang="en-GB"/>
          </a:p>
        </p:txBody>
      </p:sp>
      <p:sp>
        <p:nvSpPr>
          <p:cNvPr id="8" name="Footer Placeholder 7">
            <a:extLst>
              <a:ext uri="{FF2B5EF4-FFF2-40B4-BE49-F238E27FC236}">
                <a16:creationId xmlns:a16="http://schemas.microsoft.com/office/drawing/2014/main" id="{3058F873-DBD4-42C5-8832-48555C51FF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D145131-7A7D-46D5-9B96-E85C25A238E6}"/>
              </a:ext>
            </a:extLst>
          </p:cNvPr>
          <p:cNvSpPr>
            <a:spLocks noGrp="1"/>
          </p:cNvSpPr>
          <p:nvPr>
            <p:ph type="sldNum" sz="quarter" idx="12"/>
          </p:nvPr>
        </p:nvSpPr>
        <p:spPr/>
        <p:txBody>
          <a:bodyPr/>
          <a:lstStyle/>
          <a:p>
            <a:fld id="{88A73B6D-BF5A-4FC4-90AF-B90123B86F71}" type="slidenum">
              <a:rPr lang="en-GB" smtClean="0"/>
              <a:t>‹#›</a:t>
            </a:fld>
            <a:endParaRPr lang="en-GB"/>
          </a:p>
        </p:txBody>
      </p:sp>
    </p:spTree>
    <p:extLst>
      <p:ext uri="{BB962C8B-B14F-4D97-AF65-F5344CB8AC3E}">
        <p14:creationId xmlns:p14="http://schemas.microsoft.com/office/powerpoint/2010/main" val="2315543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5996-956A-4A3F-871B-131E0AD95F7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CE641A-2165-4641-9978-22827A4C43F3}"/>
              </a:ext>
            </a:extLst>
          </p:cNvPr>
          <p:cNvSpPr>
            <a:spLocks noGrp="1"/>
          </p:cNvSpPr>
          <p:nvPr>
            <p:ph type="dt" sz="half" idx="10"/>
          </p:nvPr>
        </p:nvSpPr>
        <p:spPr/>
        <p:txBody>
          <a:bodyPr/>
          <a:lstStyle/>
          <a:p>
            <a:fld id="{50778938-213B-491A-97D7-7A78BD8232E1}" type="datetimeFigureOut">
              <a:rPr lang="en-GB" smtClean="0"/>
              <a:t>22/10/2019</a:t>
            </a:fld>
            <a:endParaRPr lang="en-GB"/>
          </a:p>
        </p:txBody>
      </p:sp>
      <p:sp>
        <p:nvSpPr>
          <p:cNvPr id="4" name="Footer Placeholder 3">
            <a:extLst>
              <a:ext uri="{FF2B5EF4-FFF2-40B4-BE49-F238E27FC236}">
                <a16:creationId xmlns:a16="http://schemas.microsoft.com/office/drawing/2014/main" id="{4BD14224-EFE1-489D-84A9-7C4185B40AB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294C8CB-FA0C-4E59-B3FD-AC62DDFC6F96}"/>
              </a:ext>
            </a:extLst>
          </p:cNvPr>
          <p:cNvSpPr>
            <a:spLocks noGrp="1"/>
          </p:cNvSpPr>
          <p:nvPr>
            <p:ph type="sldNum" sz="quarter" idx="12"/>
          </p:nvPr>
        </p:nvSpPr>
        <p:spPr/>
        <p:txBody>
          <a:bodyPr/>
          <a:lstStyle/>
          <a:p>
            <a:fld id="{88A73B6D-BF5A-4FC4-90AF-B90123B86F71}" type="slidenum">
              <a:rPr lang="en-GB" smtClean="0"/>
              <a:t>‹#›</a:t>
            </a:fld>
            <a:endParaRPr lang="en-GB"/>
          </a:p>
        </p:txBody>
      </p:sp>
    </p:spTree>
    <p:extLst>
      <p:ext uri="{BB962C8B-B14F-4D97-AF65-F5344CB8AC3E}">
        <p14:creationId xmlns:p14="http://schemas.microsoft.com/office/powerpoint/2010/main" val="3473128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61852F-3689-4181-B45F-6A6E311A3823}"/>
              </a:ext>
            </a:extLst>
          </p:cNvPr>
          <p:cNvSpPr>
            <a:spLocks noGrp="1"/>
          </p:cNvSpPr>
          <p:nvPr>
            <p:ph type="dt" sz="half" idx="10"/>
          </p:nvPr>
        </p:nvSpPr>
        <p:spPr/>
        <p:txBody>
          <a:bodyPr/>
          <a:lstStyle/>
          <a:p>
            <a:fld id="{50778938-213B-491A-97D7-7A78BD8232E1}" type="datetimeFigureOut">
              <a:rPr lang="en-GB" smtClean="0"/>
              <a:t>22/10/2019</a:t>
            </a:fld>
            <a:endParaRPr lang="en-GB"/>
          </a:p>
        </p:txBody>
      </p:sp>
      <p:sp>
        <p:nvSpPr>
          <p:cNvPr id="3" name="Footer Placeholder 2">
            <a:extLst>
              <a:ext uri="{FF2B5EF4-FFF2-40B4-BE49-F238E27FC236}">
                <a16:creationId xmlns:a16="http://schemas.microsoft.com/office/drawing/2014/main" id="{7E2FEF25-EB3A-4FDE-9678-A7FF15FA1FE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579718-EC8F-4893-8BE1-F925C637C486}"/>
              </a:ext>
            </a:extLst>
          </p:cNvPr>
          <p:cNvSpPr>
            <a:spLocks noGrp="1"/>
          </p:cNvSpPr>
          <p:nvPr>
            <p:ph type="sldNum" sz="quarter" idx="12"/>
          </p:nvPr>
        </p:nvSpPr>
        <p:spPr/>
        <p:txBody>
          <a:bodyPr/>
          <a:lstStyle/>
          <a:p>
            <a:fld id="{88A73B6D-BF5A-4FC4-90AF-B90123B86F71}" type="slidenum">
              <a:rPr lang="en-GB" smtClean="0"/>
              <a:t>‹#›</a:t>
            </a:fld>
            <a:endParaRPr lang="en-GB"/>
          </a:p>
        </p:txBody>
      </p:sp>
    </p:spTree>
    <p:extLst>
      <p:ext uri="{BB962C8B-B14F-4D97-AF65-F5344CB8AC3E}">
        <p14:creationId xmlns:p14="http://schemas.microsoft.com/office/powerpoint/2010/main" val="3656993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2984-6830-4F3B-9E43-B88F91625FF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F1569D6-81F5-46E1-9A63-4A6506F10D8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952D8BE-8B38-44E7-948E-F11ED828F19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DEF03DD-ADCF-46F1-8974-FD27E38DE848}"/>
              </a:ext>
            </a:extLst>
          </p:cNvPr>
          <p:cNvSpPr>
            <a:spLocks noGrp="1"/>
          </p:cNvSpPr>
          <p:nvPr>
            <p:ph type="dt" sz="half" idx="10"/>
          </p:nvPr>
        </p:nvSpPr>
        <p:spPr/>
        <p:txBody>
          <a:bodyPr/>
          <a:lstStyle/>
          <a:p>
            <a:fld id="{50778938-213B-491A-97D7-7A78BD8232E1}" type="datetimeFigureOut">
              <a:rPr lang="en-GB" smtClean="0"/>
              <a:t>22/10/2019</a:t>
            </a:fld>
            <a:endParaRPr lang="en-GB"/>
          </a:p>
        </p:txBody>
      </p:sp>
      <p:sp>
        <p:nvSpPr>
          <p:cNvPr id="6" name="Footer Placeholder 5">
            <a:extLst>
              <a:ext uri="{FF2B5EF4-FFF2-40B4-BE49-F238E27FC236}">
                <a16:creationId xmlns:a16="http://schemas.microsoft.com/office/drawing/2014/main" id="{9EBDAF98-CD56-4A00-80ED-E71FEE3326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50E2C6-3643-4575-8659-679102DA2856}"/>
              </a:ext>
            </a:extLst>
          </p:cNvPr>
          <p:cNvSpPr>
            <a:spLocks noGrp="1"/>
          </p:cNvSpPr>
          <p:nvPr>
            <p:ph type="sldNum" sz="quarter" idx="12"/>
          </p:nvPr>
        </p:nvSpPr>
        <p:spPr/>
        <p:txBody>
          <a:bodyPr/>
          <a:lstStyle/>
          <a:p>
            <a:fld id="{88A73B6D-BF5A-4FC4-90AF-B90123B86F71}" type="slidenum">
              <a:rPr lang="en-GB" smtClean="0"/>
              <a:t>‹#›</a:t>
            </a:fld>
            <a:endParaRPr lang="en-GB"/>
          </a:p>
        </p:txBody>
      </p:sp>
    </p:spTree>
    <p:extLst>
      <p:ext uri="{BB962C8B-B14F-4D97-AF65-F5344CB8AC3E}">
        <p14:creationId xmlns:p14="http://schemas.microsoft.com/office/powerpoint/2010/main" val="204173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74895-878B-584C-BAAD-BF94BC46845E}" type="datetime1">
              <a:rPr lang="en-GB" smtClean="0"/>
              <a:t>22/10/2019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739044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1D8D-CE99-4239-9993-9C62CC365A7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3C0D6D7-1B56-43EA-99AE-E67E9CC0F09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6676AAFD-522E-4B7A-BD69-594FF46D1E0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6C53939-8F91-4435-9047-56E6BA7DDD82}"/>
              </a:ext>
            </a:extLst>
          </p:cNvPr>
          <p:cNvSpPr>
            <a:spLocks noGrp="1"/>
          </p:cNvSpPr>
          <p:nvPr>
            <p:ph type="dt" sz="half" idx="10"/>
          </p:nvPr>
        </p:nvSpPr>
        <p:spPr/>
        <p:txBody>
          <a:bodyPr/>
          <a:lstStyle/>
          <a:p>
            <a:fld id="{50778938-213B-491A-97D7-7A78BD8232E1}" type="datetimeFigureOut">
              <a:rPr lang="en-GB" smtClean="0"/>
              <a:t>22/10/2019</a:t>
            </a:fld>
            <a:endParaRPr lang="en-GB"/>
          </a:p>
        </p:txBody>
      </p:sp>
      <p:sp>
        <p:nvSpPr>
          <p:cNvPr id="6" name="Footer Placeholder 5">
            <a:extLst>
              <a:ext uri="{FF2B5EF4-FFF2-40B4-BE49-F238E27FC236}">
                <a16:creationId xmlns:a16="http://schemas.microsoft.com/office/drawing/2014/main" id="{5EAF77DB-AA17-497D-9F2A-D71FEBAA13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5D5BC7-CCD2-4D18-9057-772994D1EC63}"/>
              </a:ext>
            </a:extLst>
          </p:cNvPr>
          <p:cNvSpPr>
            <a:spLocks noGrp="1"/>
          </p:cNvSpPr>
          <p:nvPr>
            <p:ph type="sldNum" sz="quarter" idx="12"/>
          </p:nvPr>
        </p:nvSpPr>
        <p:spPr/>
        <p:txBody>
          <a:bodyPr/>
          <a:lstStyle/>
          <a:p>
            <a:fld id="{88A73B6D-BF5A-4FC4-90AF-B90123B86F71}" type="slidenum">
              <a:rPr lang="en-GB" smtClean="0"/>
              <a:t>‹#›</a:t>
            </a:fld>
            <a:endParaRPr lang="en-GB"/>
          </a:p>
        </p:txBody>
      </p:sp>
    </p:spTree>
    <p:extLst>
      <p:ext uri="{BB962C8B-B14F-4D97-AF65-F5344CB8AC3E}">
        <p14:creationId xmlns:p14="http://schemas.microsoft.com/office/powerpoint/2010/main" val="69641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7B6E-2B6C-41A1-9D70-28C841A4966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A9DF7C2-C090-408D-AA8A-3872E484A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B2700D1-0ADD-4B84-8A63-6151F204E8B0}"/>
              </a:ext>
            </a:extLst>
          </p:cNvPr>
          <p:cNvSpPr>
            <a:spLocks noGrp="1"/>
          </p:cNvSpPr>
          <p:nvPr>
            <p:ph type="dt" sz="half" idx="10"/>
          </p:nvPr>
        </p:nvSpPr>
        <p:spPr/>
        <p:txBody>
          <a:bodyPr/>
          <a:lstStyle/>
          <a:p>
            <a:fld id="{50778938-213B-491A-97D7-7A78BD8232E1}" type="datetimeFigureOut">
              <a:rPr lang="en-GB" smtClean="0"/>
              <a:t>22/10/2019</a:t>
            </a:fld>
            <a:endParaRPr lang="en-GB"/>
          </a:p>
        </p:txBody>
      </p:sp>
      <p:sp>
        <p:nvSpPr>
          <p:cNvPr id="5" name="Footer Placeholder 4">
            <a:extLst>
              <a:ext uri="{FF2B5EF4-FFF2-40B4-BE49-F238E27FC236}">
                <a16:creationId xmlns:a16="http://schemas.microsoft.com/office/drawing/2014/main" id="{B75F45B2-B6BA-4210-AD47-6EB2DBDBAE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DEEA0D-8134-4A48-9D56-D263A0E6B6C1}"/>
              </a:ext>
            </a:extLst>
          </p:cNvPr>
          <p:cNvSpPr>
            <a:spLocks noGrp="1"/>
          </p:cNvSpPr>
          <p:nvPr>
            <p:ph type="sldNum" sz="quarter" idx="12"/>
          </p:nvPr>
        </p:nvSpPr>
        <p:spPr/>
        <p:txBody>
          <a:bodyPr/>
          <a:lstStyle/>
          <a:p>
            <a:fld id="{88A73B6D-BF5A-4FC4-90AF-B90123B86F71}" type="slidenum">
              <a:rPr lang="en-GB" smtClean="0"/>
              <a:t>‹#›</a:t>
            </a:fld>
            <a:endParaRPr lang="en-GB"/>
          </a:p>
        </p:txBody>
      </p:sp>
    </p:spTree>
    <p:extLst>
      <p:ext uri="{BB962C8B-B14F-4D97-AF65-F5344CB8AC3E}">
        <p14:creationId xmlns:p14="http://schemas.microsoft.com/office/powerpoint/2010/main" val="3587876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FB8BF7-B5B1-4ED9-9040-D1D1A178C19C}"/>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F5605E9-186D-4BA9-9C83-EC646C0AEC7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2E7209-8DDF-485E-A37D-5826E587D103}"/>
              </a:ext>
            </a:extLst>
          </p:cNvPr>
          <p:cNvSpPr>
            <a:spLocks noGrp="1"/>
          </p:cNvSpPr>
          <p:nvPr>
            <p:ph type="dt" sz="half" idx="10"/>
          </p:nvPr>
        </p:nvSpPr>
        <p:spPr/>
        <p:txBody>
          <a:bodyPr/>
          <a:lstStyle/>
          <a:p>
            <a:fld id="{50778938-213B-491A-97D7-7A78BD8232E1}" type="datetimeFigureOut">
              <a:rPr lang="en-GB" smtClean="0"/>
              <a:t>22/10/2019</a:t>
            </a:fld>
            <a:endParaRPr lang="en-GB"/>
          </a:p>
        </p:txBody>
      </p:sp>
      <p:sp>
        <p:nvSpPr>
          <p:cNvPr id="5" name="Footer Placeholder 4">
            <a:extLst>
              <a:ext uri="{FF2B5EF4-FFF2-40B4-BE49-F238E27FC236}">
                <a16:creationId xmlns:a16="http://schemas.microsoft.com/office/drawing/2014/main" id="{168C9B1D-D1F0-4795-9445-B37C74963A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8C9AE6-0137-4152-80DE-E78C53FCA40A}"/>
              </a:ext>
            </a:extLst>
          </p:cNvPr>
          <p:cNvSpPr>
            <a:spLocks noGrp="1"/>
          </p:cNvSpPr>
          <p:nvPr>
            <p:ph type="sldNum" sz="quarter" idx="12"/>
          </p:nvPr>
        </p:nvSpPr>
        <p:spPr/>
        <p:txBody>
          <a:bodyPr/>
          <a:lstStyle/>
          <a:p>
            <a:fld id="{88A73B6D-BF5A-4FC4-90AF-B90123B86F71}" type="slidenum">
              <a:rPr lang="en-GB" smtClean="0"/>
              <a:t>‹#›</a:t>
            </a:fld>
            <a:endParaRPr lang="en-GB"/>
          </a:p>
        </p:txBody>
      </p:sp>
    </p:spTree>
    <p:extLst>
      <p:ext uri="{BB962C8B-B14F-4D97-AF65-F5344CB8AC3E}">
        <p14:creationId xmlns:p14="http://schemas.microsoft.com/office/powerpoint/2010/main" val="12159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8BB193EB-1119-F24F-8C7E-0049FA06A6FD}" type="datetime1">
              <a:rPr lang="en-GB" smtClean="0"/>
              <a:t>22/10/2019</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3D4C1C2-5B6E-2F46-9ED0-2C366A772FD4}" type="slidenum">
              <a:rPr lang="en-GB" smtClean="0"/>
              <a:t>‹#›</a:t>
            </a:fld>
            <a:endParaRPr lang="en-GB"/>
          </a:p>
        </p:txBody>
      </p:sp>
    </p:spTree>
    <p:extLst>
      <p:ext uri="{BB962C8B-B14F-4D97-AF65-F5344CB8AC3E}">
        <p14:creationId xmlns:p14="http://schemas.microsoft.com/office/powerpoint/2010/main" val="27467000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F5FA64-7345-CE45-BCDD-02EE95244AC0}" type="datetime1">
              <a:rPr lang="en-GB" smtClean="0"/>
              <a:t>22/10/2019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661909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5DF4FD-8231-ED4D-8F9A-03218F824550}" type="datetime1">
              <a:rPr lang="en-GB" smtClean="0"/>
              <a:t>22/10/2019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53228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2691E-A656-1A40-BBFA-F7711E43E531}" type="datetime1">
              <a:rPr lang="en-GB" smtClean="0"/>
              <a:t>22/10/2019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198494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B2841-6BD6-3847-B8C5-E6AB95C9237F}" type="datetime1">
              <a:rPr lang="en-GB" smtClean="0"/>
              <a:t>22/10/2019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16606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3059CC95-4059-0D49-8696-38E90CD9EF39}" type="datetime1">
              <a:rPr lang="en-GB" smtClean="0"/>
              <a:t>22/10/2019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20873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821AEFE-4EDE-BF48-B0DB-2DC8D1B230AF}" type="datetime1">
              <a:rPr lang="en-GB" smtClean="0"/>
              <a:t>22/10/2019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3114448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B61BEF0D-F0BB-DE4B-95CE-6DB70DBA9567}" type="datetimeFigureOut">
              <a:rPr lang="en-US" smtClean="0"/>
              <a:pPr/>
              <a:t>10/22/2019</a:t>
            </a:fld>
            <a:endParaRPr lang="en-US" dirty="0"/>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dirty="0"/>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93D4C1C2-5B6E-2F46-9ED0-2C366A772FD4}" type="slidenum">
              <a:rPr lang="en-GB" smtClean="0"/>
              <a:pPr/>
              <a:t>‹#›</a:t>
            </a:fld>
            <a:endParaRPr lang="en-GB"/>
          </a:p>
        </p:txBody>
      </p:sp>
      <p:cxnSp>
        <p:nvCxnSpPr>
          <p:cNvPr id="8" name="Straight Connector 7">
            <a:extLst>
              <a:ext uri="{FF2B5EF4-FFF2-40B4-BE49-F238E27FC236}">
                <a16:creationId xmlns:a16="http://schemas.microsoft.com/office/drawing/2014/main" id="{9481B0EC-A29E-41B1-BEF7-E2C8779CEFBA}"/>
              </a:ext>
            </a:extLst>
          </p:cNvPr>
          <p:cNvCxnSpPr/>
          <p:nvPr userDrawn="1"/>
        </p:nvCxnSpPr>
        <p:spPr>
          <a:xfrm>
            <a:off x="0" y="1014781"/>
            <a:ext cx="8686800" cy="0"/>
          </a:xfrm>
          <a:prstGeom prst="line">
            <a:avLst/>
          </a:prstGeom>
          <a:ln>
            <a:solidFill>
              <a:schemeClr val="bg1">
                <a:lumMod val="65000"/>
                <a:alpha val="38000"/>
              </a:schemeClr>
            </a:solidFill>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8ED8D29A-F189-42DE-84EC-0E341C481320}"/>
              </a:ext>
            </a:extLst>
          </p:cNvPr>
          <p:cNvCxnSpPr/>
          <p:nvPr userDrawn="1"/>
        </p:nvCxnSpPr>
        <p:spPr>
          <a:xfrm>
            <a:off x="457200" y="956450"/>
            <a:ext cx="8686800" cy="0"/>
          </a:xfrm>
          <a:prstGeom prst="line">
            <a:avLst/>
          </a:prstGeom>
          <a:ln>
            <a:solidFill>
              <a:schemeClr val="bg1">
                <a:lumMod val="65000"/>
                <a:alpha val="38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9463773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hdr="0" ftr="0" dt="0"/>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107CC-6902-45D2-A62F-1DB54870802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78FB81-0B82-42FD-AEB3-2846C58557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EC070C-07B3-4F08-945A-8AB5162AF74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0778938-213B-491A-97D7-7A78BD8232E1}" type="datetimeFigureOut">
              <a:rPr lang="en-GB" smtClean="0"/>
              <a:t>22/10/2019</a:t>
            </a:fld>
            <a:endParaRPr lang="en-GB"/>
          </a:p>
        </p:txBody>
      </p:sp>
      <p:sp>
        <p:nvSpPr>
          <p:cNvPr id="5" name="Footer Placeholder 4">
            <a:extLst>
              <a:ext uri="{FF2B5EF4-FFF2-40B4-BE49-F238E27FC236}">
                <a16:creationId xmlns:a16="http://schemas.microsoft.com/office/drawing/2014/main" id="{A6E762CD-C040-44C6-B5B0-3AAF430D61A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49ED27-BFB0-4DA6-80DF-FD13F7566A5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8A73B6D-BF5A-4FC4-90AF-B90123B86F71}" type="slidenum">
              <a:rPr lang="en-GB" smtClean="0"/>
              <a:t>‹#›</a:t>
            </a:fld>
            <a:endParaRPr lang="en-GB"/>
          </a:p>
        </p:txBody>
      </p:sp>
    </p:spTree>
    <p:extLst>
      <p:ext uri="{BB962C8B-B14F-4D97-AF65-F5344CB8AC3E}">
        <p14:creationId xmlns:p14="http://schemas.microsoft.com/office/powerpoint/2010/main" val="77141028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529DF-38EA-43C7-B649-B9AA13485357}"/>
              </a:ext>
            </a:extLst>
          </p:cNvPr>
          <p:cNvPicPr>
            <a:picLocks noChangeAspect="1"/>
          </p:cNvPicPr>
          <p:nvPr/>
        </p:nvPicPr>
        <p:blipFill rotWithShape="1">
          <a:blip r:embed="rId2">
            <a:extLst>
              <a:ext uri="{28A0092B-C50C-407E-A947-70E740481C1C}">
                <a14:useLocalDpi xmlns:a14="http://schemas.microsoft.com/office/drawing/2010/main" val="0"/>
              </a:ext>
            </a:extLst>
          </a:blip>
          <a:srcRect t="22019" b="7523"/>
          <a:stretch/>
        </p:blipFill>
        <p:spPr>
          <a:xfrm>
            <a:off x="2280365" y="239786"/>
            <a:ext cx="4513626" cy="1272098"/>
          </a:xfrm>
          <a:prstGeom prst="rect">
            <a:avLst/>
          </a:prstGeom>
        </p:spPr>
      </p:pic>
      <p:sp>
        <p:nvSpPr>
          <p:cNvPr id="4" name="TextBox 3">
            <a:extLst>
              <a:ext uri="{FF2B5EF4-FFF2-40B4-BE49-F238E27FC236}">
                <a16:creationId xmlns:a16="http://schemas.microsoft.com/office/drawing/2014/main" id="{E0EB9F78-CDD8-4882-8514-D2C371E1DC2B}"/>
              </a:ext>
            </a:extLst>
          </p:cNvPr>
          <p:cNvSpPr txBox="1"/>
          <p:nvPr/>
        </p:nvSpPr>
        <p:spPr>
          <a:xfrm>
            <a:off x="837352" y="2658508"/>
            <a:ext cx="7474853" cy="1787797"/>
          </a:xfrm>
          <a:prstGeom prst="rect">
            <a:avLst/>
          </a:prstGeom>
          <a:noFill/>
        </p:spPr>
        <p:txBody>
          <a:bodyPr wrap="square" rtlCol="0">
            <a:spAutoFit/>
          </a:bodyPr>
          <a:lstStyle/>
          <a:p>
            <a:pPr algn="ctr" defTabSz="685800">
              <a:lnSpc>
                <a:spcPts val="1425"/>
              </a:lnSpc>
            </a:pPr>
            <a:r>
              <a:rPr lang="en-GB" b="1" u="sng" dirty="0">
                <a:solidFill>
                  <a:prstClr val="black"/>
                </a:solidFill>
                <a:latin typeface="Agency FB" panose="020B0503020202020204" pitchFamily="34" charset="0"/>
                <a:cs typeface="Aharoni" panose="020B0604020202020204" pitchFamily="2" charset="-79"/>
              </a:rPr>
              <a:t>MONDAY</a:t>
            </a:r>
            <a:r>
              <a:rPr lang="en-GB" b="1" dirty="0">
                <a:solidFill>
                  <a:prstClr val="black"/>
                </a:solidFill>
                <a:latin typeface="Agency FB" panose="020B0503020202020204" pitchFamily="34" charset="0"/>
                <a:cs typeface="Aharoni" panose="020B0604020202020204" pitchFamily="2" charset="-79"/>
              </a:rPr>
              <a:t> 28</a:t>
            </a:r>
            <a:r>
              <a:rPr lang="en-GB" b="1" baseline="30000" dirty="0">
                <a:solidFill>
                  <a:prstClr val="black"/>
                </a:solidFill>
                <a:latin typeface="Agency FB" panose="020B0503020202020204" pitchFamily="34" charset="0"/>
                <a:cs typeface="Aharoni" panose="020B0604020202020204" pitchFamily="2" charset="-79"/>
              </a:rPr>
              <a:t>TH</a:t>
            </a:r>
            <a:r>
              <a:rPr lang="en-GB" b="1" dirty="0">
                <a:solidFill>
                  <a:prstClr val="black"/>
                </a:solidFill>
                <a:latin typeface="Agency FB" panose="020B0503020202020204" pitchFamily="34" charset="0"/>
                <a:cs typeface="Aharoni" panose="020B0604020202020204" pitchFamily="2" charset="-79"/>
              </a:rPr>
              <a:t> OCTOBER 2019 </a:t>
            </a:r>
            <a:r>
              <a:rPr lang="en-GB" dirty="0">
                <a:solidFill>
                  <a:prstClr val="black"/>
                </a:solidFill>
                <a:latin typeface="Agency FB" panose="020B0503020202020204" pitchFamily="34" charset="0"/>
                <a:cs typeface="Aharoni" panose="020B0604020202020204" pitchFamily="2" charset="-79"/>
              </a:rPr>
              <a:t>@PARK CAMPUS | </a:t>
            </a:r>
            <a:r>
              <a:rPr lang="en-GB" b="1" dirty="0">
                <a:solidFill>
                  <a:prstClr val="black"/>
                </a:solidFill>
                <a:latin typeface="Agency FB" panose="020B0503020202020204" pitchFamily="34" charset="0"/>
                <a:cs typeface="Aharoni" panose="020B0604020202020204" pitchFamily="2" charset="-79"/>
              </a:rPr>
              <a:t>WATERWORTH BUILDING </a:t>
            </a:r>
            <a:r>
              <a:rPr lang="en-GB" dirty="0">
                <a:solidFill>
                  <a:prstClr val="black"/>
                </a:solidFill>
                <a:latin typeface="Agency FB" panose="020B0503020202020204" pitchFamily="34" charset="0"/>
                <a:cs typeface="Aharoni" panose="020B0604020202020204" pitchFamily="2" charset="-79"/>
              </a:rPr>
              <a:t>(WW001 &amp;WW002)</a:t>
            </a:r>
          </a:p>
          <a:p>
            <a:pPr algn="ctr" defTabSz="685800">
              <a:lnSpc>
                <a:spcPts val="1425"/>
              </a:lnSpc>
            </a:pPr>
            <a:endParaRPr lang="en-GB" b="1" dirty="0">
              <a:solidFill>
                <a:prstClr val="black"/>
              </a:solidFill>
              <a:latin typeface="Agency FB" panose="020B0503020202020204" pitchFamily="34" charset="0"/>
              <a:cs typeface="Aharoni" panose="020B0604020202020204" pitchFamily="2" charset="-79"/>
            </a:endParaRPr>
          </a:p>
          <a:p>
            <a:pPr algn="ctr" defTabSz="685800">
              <a:lnSpc>
                <a:spcPts val="1425"/>
              </a:lnSpc>
            </a:pPr>
            <a:r>
              <a:rPr lang="en-GB" b="1" dirty="0">
                <a:solidFill>
                  <a:prstClr val="black"/>
                </a:solidFill>
                <a:latin typeface="Agency FB" panose="020B0503020202020204" pitchFamily="34" charset="0"/>
                <a:cs typeface="Aharoni" panose="020B0604020202020204" pitchFamily="2" charset="-79"/>
              </a:rPr>
              <a:t>9am until 3pm</a:t>
            </a:r>
          </a:p>
          <a:p>
            <a:pPr algn="ctr" defTabSz="685800">
              <a:lnSpc>
                <a:spcPts val="1650"/>
              </a:lnSpc>
            </a:pPr>
            <a:r>
              <a:rPr lang="en-GB" dirty="0">
                <a:solidFill>
                  <a:prstClr val="black"/>
                </a:solidFill>
                <a:latin typeface="Agency FB" panose="020B0503020202020204" pitchFamily="34" charset="0"/>
                <a:cs typeface="Aharoni" panose="020B0604020202020204" pitchFamily="2" charset="-79"/>
              </a:rPr>
              <a:t>Amazon will be running an Alexa Skills building development event </a:t>
            </a:r>
          </a:p>
          <a:p>
            <a:pPr algn="ctr" defTabSz="685800">
              <a:lnSpc>
                <a:spcPts val="1650"/>
              </a:lnSpc>
            </a:pPr>
            <a:r>
              <a:rPr lang="en-GB" dirty="0">
                <a:solidFill>
                  <a:prstClr val="black"/>
                </a:solidFill>
                <a:latin typeface="Agency FB" panose="020B0503020202020204" pitchFamily="34" charset="0"/>
                <a:cs typeface="Aharoni" panose="020B0604020202020204" pitchFamily="2" charset="-79"/>
              </a:rPr>
              <a:t>for current Level 4,5 and 6 Creative and Technical Computing students*</a:t>
            </a:r>
          </a:p>
          <a:p>
            <a:pPr algn="ctr" defTabSz="685800">
              <a:lnSpc>
                <a:spcPts val="1425"/>
              </a:lnSpc>
            </a:pPr>
            <a:endParaRPr lang="en-GB" dirty="0">
              <a:solidFill>
                <a:prstClr val="black"/>
              </a:solidFill>
              <a:latin typeface="Agency FB" panose="020B0503020202020204" pitchFamily="34" charset="0"/>
              <a:cs typeface="Aharoni" panose="020B0604020202020204" pitchFamily="2" charset="-79"/>
            </a:endParaRPr>
          </a:p>
          <a:p>
            <a:pPr algn="ctr" defTabSz="685800">
              <a:lnSpc>
                <a:spcPts val="1425"/>
              </a:lnSpc>
            </a:pPr>
            <a:r>
              <a:rPr lang="en-GB" b="1" dirty="0">
                <a:solidFill>
                  <a:prstClr val="black"/>
                </a:solidFill>
                <a:latin typeface="Agency FB" panose="020B0503020202020204" pitchFamily="34" charset="0"/>
                <a:cs typeface="Aharoni" panose="020B0604020202020204" pitchFamily="2" charset="-79"/>
              </a:rPr>
              <a:t>Sign up/register via Eventbrite: search “</a:t>
            </a:r>
            <a:r>
              <a:rPr lang="en-GB" b="1" dirty="0" err="1">
                <a:solidFill>
                  <a:prstClr val="black"/>
                </a:solidFill>
                <a:latin typeface="Agency FB" panose="020B0503020202020204" pitchFamily="34" charset="0"/>
                <a:cs typeface="Aharoni" panose="020B0604020202020204" pitchFamily="2" charset="-79"/>
              </a:rPr>
              <a:t>Hackazon</a:t>
            </a:r>
            <a:r>
              <a:rPr lang="en-GB" b="1" dirty="0">
                <a:solidFill>
                  <a:prstClr val="black"/>
                </a:solidFill>
                <a:latin typeface="Agency FB" panose="020B0503020202020204" pitchFamily="34" charset="0"/>
                <a:cs typeface="Aharoni" panose="020B0604020202020204" pitchFamily="2" charset="-79"/>
              </a:rPr>
              <a:t>”</a:t>
            </a:r>
          </a:p>
          <a:p>
            <a:pPr algn="ctr" defTabSz="685800">
              <a:lnSpc>
                <a:spcPts val="1425"/>
              </a:lnSpc>
            </a:pPr>
            <a:endParaRPr lang="en-GB" b="1" dirty="0">
              <a:solidFill>
                <a:prstClr val="black"/>
              </a:solidFill>
              <a:latin typeface="Agency FB" panose="020B0503020202020204" pitchFamily="34" charset="0"/>
              <a:cs typeface="Aharoni" panose="020B0604020202020204" pitchFamily="2" charset="-79"/>
            </a:endParaRPr>
          </a:p>
          <a:p>
            <a:pPr algn="ctr" defTabSz="685800">
              <a:lnSpc>
                <a:spcPts val="1425"/>
              </a:lnSpc>
            </a:pPr>
            <a:r>
              <a:rPr lang="en-GB" b="1" dirty="0">
                <a:solidFill>
                  <a:prstClr val="black"/>
                </a:solidFill>
                <a:latin typeface="Agency FB" panose="020B0503020202020204" pitchFamily="34" charset="0"/>
                <a:cs typeface="Aharoni" panose="020B0604020202020204" pitchFamily="2" charset="-79"/>
              </a:rPr>
              <a:t>*TEAMS OF 4 REQUIRED</a:t>
            </a:r>
          </a:p>
        </p:txBody>
      </p:sp>
      <p:pic>
        <p:nvPicPr>
          <p:cNvPr id="1026" name="Picture 2" descr="Image result for amazon web services">
            <a:extLst>
              <a:ext uri="{FF2B5EF4-FFF2-40B4-BE49-F238E27FC236}">
                <a16:creationId xmlns:a16="http://schemas.microsoft.com/office/drawing/2014/main" id="{9CE2B3AC-1321-47A0-9A87-267C0EBF419A}"/>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02916" y="4785126"/>
            <a:ext cx="478749" cy="2864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WS educate logo">
            <a:extLst>
              <a:ext uri="{FF2B5EF4-FFF2-40B4-BE49-F238E27FC236}">
                <a16:creationId xmlns:a16="http://schemas.microsoft.com/office/drawing/2014/main" id="{1B798BE7-9095-4E51-94FC-91D02C57570B}"/>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37177" y="4721725"/>
            <a:ext cx="1730165" cy="376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 of glos logo">
            <a:extLst>
              <a:ext uri="{FF2B5EF4-FFF2-40B4-BE49-F238E27FC236}">
                <a16:creationId xmlns:a16="http://schemas.microsoft.com/office/drawing/2014/main" id="{9C898C52-9A24-4446-BA09-1E39165B8BCD}"/>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43566" y="4654430"/>
            <a:ext cx="1312537" cy="3766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mazon logo">
            <a:extLst>
              <a:ext uri="{FF2B5EF4-FFF2-40B4-BE49-F238E27FC236}">
                <a16:creationId xmlns:a16="http://schemas.microsoft.com/office/drawing/2014/main" id="{3D651899-A0CB-4542-B550-3EA20CAEDC26}"/>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4531" y="4716290"/>
            <a:ext cx="1134263" cy="4158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C01C84-9494-49DA-8719-951FE3F21C70}"/>
              </a:ext>
            </a:extLst>
          </p:cNvPr>
          <p:cNvSpPr txBox="1"/>
          <p:nvPr/>
        </p:nvSpPr>
        <p:spPr>
          <a:xfrm>
            <a:off x="799751" y="2043572"/>
            <a:ext cx="7474853" cy="345929"/>
          </a:xfrm>
          <a:prstGeom prst="rect">
            <a:avLst/>
          </a:prstGeom>
          <a:noFill/>
        </p:spPr>
        <p:txBody>
          <a:bodyPr wrap="square" rtlCol="0">
            <a:spAutoFit/>
          </a:bodyPr>
          <a:lstStyle/>
          <a:p>
            <a:pPr algn="ctr" defTabSz="685800">
              <a:lnSpc>
                <a:spcPts val="1425"/>
              </a:lnSpc>
            </a:pPr>
            <a:r>
              <a:rPr lang="en-GB" sz="4500" b="1" dirty="0">
                <a:solidFill>
                  <a:prstClr val="black"/>
                </a:solidFill>
                <a:latin typeface="Agency FB" panose="020B0503020202020204" pitchFamily="34" charset="0"/>
                <a:cs typeface="Aharoni" panose="020B0604020202020204" pitchFamily="2" charset="-79"/>
              </a:rPr>
              <a:t>BUILD ALEXA ‘SKILLS’</a:t>
            </a:r>
          </a:p>
        </p:txBody>
      </p:sp>
    </p:spTree>
    <p:extLst>
      <p:ext uri="{BB962C8B-B14F-4D97-AF65-F5344CB8AC3E}">
        <p14:creationId xmlns:p14="http://schemas.microsoft.com/office/powerpoint/2010/main" val="376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AD6C-D786-4343-ADA1-DEBF322E68D5}"/>
              </a:ext>
            </a:extLst>
          </p:cNvPr>
          <p:cNvSpPr>
            <a:spLocks noGrp="1"/>
          </p:cNvSpPr>
          <p:nvPr>
            <p:ph type="title"/>
          </p:nvPr>
        </p:nvSpPr>
        <p:spPr/>
        <p:txBody>
          <a:bodyPr/>
          <a:lstStyle/>
          <a:p>
            <a:r>
              <a:rPr lang="en-GB" dirty="0"/>
              <a:t>Actions and outcomes</a:t>
            </a:r>
          </a:p>
        </p:txBody>
      </p:sp>
      <p:sp>
        <p:nvSpPr>
          <p:cNvPr id="3" name="Content Placeholder 2">
            <a:extLst>
              <a:ext uri="{FF2B5EF4-FFF2-40B4-BE49-F238E27FC236}">
                <a16:creationId xmlns:a16="http://schemas.microsoft.com/office/drawing/2014/main" id="{CC644D57-05A1-4626-A255-E5654CBBB81D}"/>
              </a:ext>
            </a:extLst>
          </p:cNvPr>
          <p:cNvSpPr>
            <a:spLocks noGrp="1"/>
          </p:cNvSpPr>
          <p:nvPr>
            <p:ph idx="1"/>
          </p:nvPr>
        </p:nvSpPr>
        <p:spPr/>
        <p:txBody>
          <a:bodyPr/>
          <a:lstStyle/>
          <a:p>
            <a:r>
              <a:rPr lang="en-GB" dirty="0"/>
              <a:t>A simple way to think of actions and outcomes, and integrate them into your game designs, is as follows:</a:t>
            </a:r>
          </a:p>
          <a:p>
            <a:pPr lvl="1"/>
            <a:r>
              <a:rPr lang="en-GB" dirty="0"/>
              <a:t>Actions MUST have discernible outcomes. If the player performs an action they must know at some point whether it was a good or a bad action to perform.</a:t>
            </a:r>
          </a:p>
          <a:p>
            <a:pPr lvl="1"/>
            <a:r>
              <a:rPr lang="en-GB" dirty="0"/>
              <a:t>The outcome from that action MUST contextualise within the rest of the game – it must affect the rest of the game in some way for the player.</a:t>
            </a:r>
          </a:p>
          <a:p>
            <a:r>
              <a:rPr lang="en-GB" dirty="0"/>
              <a:t>The type of game may affect how soon the player knows whether an action is good or bad. In an action packed space fighter game, actions should have immediate outcomes. In a story-driven RPG it may make sense to only reveal the full outcome of a players action further on in the game.</a:t>
            </a:r>
          </a:p>
          <a:p>
            <a:endParaRPr lang="en-GB" dirty="0"/>
          </a:p>
        </p:txBody>
      </p:sp>
      <p:sp>
        <p:nvSpPr>
          <p:cNvPr id="4" name="Slide Number Placeholder 3">
            <a:extLst>
              <a:ext uri="{FF2B5EF4-FFF2-40B4-BE49-F238E27FC236}">
                <a16:creationId xmlns:a16="http://schemas.microsoft.com/office/drawing/2014/main" id="{B979FAB7-6206-49D3-B125-8F36E476CE7C}"/>
              </a:ext>
            </a:extLst>
          </p:cNvPr>
          <p:cNvSpPr>
            <a:spLocks noGrp="1"/>
          </p:cNvSpPr>
          <p:nvPr>
            <p:ph type="sldNum" sz="quarter" idx="12"/>
          </p:nvPr>
        </p:nvSpPr>
        <p:spPr/>
        <p:txBody>
          <a:bodyPr/>
          <a:lstStyle/>
          <a:p>
            <a:fld id="{93D4C1C2-5B6E-2F46-9ED0-2C366A772FD4}" type="slidenum">
              <a:rPr lang="en-GB" smtClean="0"/>
              <a:t>10</a:t>
            </a:fld>
            <a:endParaRPr lang="en-GB"/>
          </a:p>
        </p:txBody>
      </p:sp>
    </p:spTree>
    <p:extLst>
      <p:ext uri="{BB962C8B-B14F-4D97-AF65-F5344CB8AC3E}">
        <p14:creationId xmlns:p14="http://schemas.microsoft.com/office/powerpoint/2010/main" val="114089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ABD84-6323-4ADC-9EC8-41FC3008942C}"/>
              </a:ext>
            </a:extLst>
          </p:cNvPr>
          <p:cNvSpPr>
            <a:spLocks noGrp="1"/>
          </p:cNvSpPr>
          <p:nvPr>
            <p:ph type="title"/>
          </p:nvPr>
        </p:nvSpPr>
        <p:spPr/>
        <p:txBody>
          <a:bodyPr/>
          <a:lstStyle/>
          <a:p>
            <a:r>
              <a:rPr lang="en-GB" dirty="0"/>
              <a:t>Narrative</a:t>
            </a:r>
          </a:p>
        </p:txBody>
      </p:sp>
      <p:sp>
        <p:nvSpPr>
          <p:cNvPr id="3" name="Content Placeholder 2">
            <a:extLst>
              <a:ext uri="{FF2B5EF4-FFF2-40B4-BE49-F238E27FC236}">
                <a16:creationId xmlns:a16="http://schemas.microsoft.com/office/drawing/2014/main" id="{24025D1E-0E79-4A3E-A5CB-3B529980322C}"/>
              </a:ext>
            </a:extLst>
          </p:cNvPr>
          <p:cNvSpPr>
            <a:spLocks noGrp="1"/>
          </p:cNvSpPr>
          <p:nvPr>
            <p:ph idx="1"/>
          </p:nvPr>
        </p:nvSpPr>
        <p:spPr>
          <a:xfrm>
            <a:off x="902189" y="1508760"/>
            <a:ext cx="6119097" cy="3421608"/>
          </a:xfrm>
        </p:spPr>
        <p:txBody>
          <a:bodyPr>
            <a:normAutofit fontScale="85000" lnSpcReduction="20000"/>
          </a:bodyPr>
          <a:lstStyle/>
          <a:p>
            <a:r>
              <a:rPr lang="en-GB" dirty="0"/>
              <a:t>One often used driving force in games is narrative</a:t>
            </a:r>
          </a:p>
          <a:p>
            <a:pPr lvl="1"/>
            <a:r>
              <a:rPr lang="en-GB" dirty="0"/>
              <a:t>This can be used to give outcomes, where the next part of the story is revealed in response to a players successful actions</a:t>
            </a:r>
          </a:p>
          <a:p>
            <a:pPr lvl="1"/>
            <a:r>
              <a:rPr lang="en-GB" dirty="0"/>
              <a:t>And to contextualise those outcomes into the larger game – the next section of the story forms part of the whole, which forms the motivation for the player within the game</a:t>
            </a:r>
          </a:p>
          <a:p>
            <a:r>
              <a:rPr lang="en-GB" dirty="0"/>
              <a:t>It is important to note that having an idea for a story is </a:t>
            </a:r>
            <a:r>
              <a:rPr lang="en-GB" b="1" dirty="0"/>
              <a:t>NOT</a:t>
            </a:r>
            <a:r>
              <a:rPr lang="en-GB" dirty="0"/>
              <a:t> the same as having a good game idea, you need many other components to have a game idea</a:t>
            </a:r>
          </a:p>
          <a:p>
            <a:r>
              <a:rPr lang="en-GB" dirty="0"/>
              <a:t>But a good story can be the driving force and key ingredient of truly excellent games</a:t>
            </a:r>
          </a:p>
          <a:p>
            <a:r>
              <a:rPr lang="en-GB" dirty="0"/>
              <a:t>I personally (and controversially) would argue that you can’t have a really good game, without also having a really strong story</a:t>
            </a:r>
          </a:p>
          <a:p>
            <a:r>
              <a:rPr lang="en-GB" dirty="0"/>
              <a:t>FFVII is the best game of all time, and anyone who would argue otherwise, is wrong – largely because of its incredible story</a:t>
            </a:r>
          </a:p>
          <a:p>
            <a:r>
              <a:rPr lang="en-GB" dirty="0"/>
              <a:t>On the right you see the moment a young and innocent Will first truly faced life and death, and was a changed man for it</a:t>
            </a:r>
          </a:p>
        </p:txBody>
      </p:sp>
      <p:sp>
        <p:nvSpPr>
          <p:cNvPr id="4" name="Slide Number Placeholder 3">
            <a:extLst>
              <a:ext uri="{FF2B5EF4-FFF2-40B4-BE49-F238E27FC236}">
                <a16:creationId xmlns:a16="http://schemas.microsoft.com/office/drawing/2014/main" id="{3CB4035F-0470-4747-8A31-B66B1BBE8890}"/>
              </a:ext>
            </a:extLst>
          </p:cNvPr>
          <p:cNvSpPr>
            <a:spLocks noGrp="1"/>
          </p:cNvSpPr>
          <p:nvPr>
            <p:ph type="sldNum" sz="quarter" idx="12"/>
          </p:nvPr>
        </p:nvSpPr>
        <p:spPr/>
        <p:txBody>
          <a:bodyPr/>
          <a:lstStyle/>
          <a:p>
            <a:fld id="{93D4C1C2-5B6E-2F46-9ED0-2C366A772FD4}" type="slidenum">
              <a:rPr lang="en-GB" smtClean="0"/>
              <a:t>11</a:t>
            </a:fld>
            <a:endParaRPr lang="en-GB"/>
          </a:p>
        </p:txBody>
      </p:sp>
      <p:pic>
        <p:nvPicPr>
          <p:cNvPr id="6" name="Picture 5">
            <a:extLst>
              <a:ext uri="{FF2B5EF4-FFF2-40B4-BE49-F238E27FC236}">
                <a16:creationId xmlns:a16="http://schemas.microsoft.com/office/drawing/2014/main" id="{A74B3456-C6D9-4947-B0F1-AE0C50E1565E}"/>
              </a:ext>
            </a:extLst>
          </p:cNvPr>
          <p:cNvPicPr>
            <a:picLocks noChangeAspect="1"/>
          </p:cNvPicPr>
          <p:nvPr/>
        </p:nvPicPr>
        <p:blipFill>
          <a:blip r:embed="rId3"/>
          <a:stretch>
            <a:fillRect/>
          </a:stretch>
        </p:blipFill>
        <p:spPr>
          <a:xfrm>
            <a:off x="6932838" y="3331241"/>
            <a:ext cx="2122714" cy="1485900"/>
          </a:xfrm>
          <a:prstGeom prst="rect">
            <a:avLst/>
          </a:prstGeom>
        </p:spPr>
      </p:pic>
    </p:spTree>
    <p:extLst>
      <p:ext uri="{BB962C8B-B14F-4D97-AF65-F5344CB8AC3E}">
        <p14:creationId xmlns:p14="http://schemas.microsoft.com/office/powerpoint/2010/main" val="1704294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6F02-F85A-425A-9D1C-09ECB2699BCD}"/>
              </a:ext>
            </a:extLst>
          </p:cNvPr>
          <p:cNvSpPr>
            <a:spLocks noGrp="1"/>
          </p:cNvSpPr>
          <p:nvPr>
            <p:ph type="title"/>
          </p:nvPr>
        </p:nvSpPr>
        <p:spPr/>
        <p:txBody>
          <a:bodyPr/>
          <a:lstStyle/>
          <a:p>
            <a:r>
              <a:rPr lang="en-GB" dirty="0"/>
              <a:t>Narrative structure</a:t>
            </a:r>
          </a:p>
        </p:txBody>
      </p:sp>
      <p:sp>
        <p:nvSpPr>
          <p:cNvPr id="3" name="Content Placeholder 2">
            <a:extLst>
              <a:ext uri="{FF2B5EF4-FFF2-40B4-BE49-F238E27FC236}">
                <a16:creationId xmlns:a16="http://schemas.microsoft.com/office/drawing/2014/main" id="{9D1943E1-F421-4C0B-8F2E-EE856B37C716}"/>
              </a:ext>
            </a:extLst>
          </p:cNvPr>
          <p:cNvSpPr>
            <a:spLocks noGrp="1"/>
          </p:cNvSpPr>
          <p:nvPr>
            <p:ph idx="1"/>
          </p:nvPr>
        </p:nvSpPr>
        <p:spPr/>
        <p:txBody>
          <a:bodyPr>
            <a:normAutofit fontScale="92500"/>
          </a:bodyPr>
          <a:lstStyle/>
          <a:p>
            <a:r>
              <a:rPr lang="en-GB" dirty="0"/>
              <a:t>It’s important that narratives have a structure within the game</a:t>
            </a:r>
          </a:p>
          <a:p>
            <a:r>
              <a:rPr lang="en-GB" dirty="0"/>
              <a:t>It can be loose, and it doesn’t mean the entire narrative needs to be enacted or told in order, but it means that you do need a beginning, a middle and an end</a:t>
            </a:r>
          </a:p>
          <a:p>
            <a:r>
              <a:rPr lang="en-GB" dirty="0"/>
              <a:t>In the beginning, you need to introduce character/s, key concepts, and the world the narrative takes place in</a:t>
            </a:r>
          </a:p>
          <a:p>
            <a:r>
              <a:rPr lang="en-GB" dirty="0"/>
              <a:t>In the middle, you show how your character/s are advancing in their personal goals, developing as individuals, and moving towards the ultimate end of the story</a:t>
            </a:r>
          </a:p>
          <a:p>
            <a:r>
              <a:rPr lang="en-GB" dirty="0"/>
              <a:t>In the end, your character/s normally overcome  something such as a boss, or a huge final puzzle, or just some large challenge at the end of their story</a:t>
            </a:r>
          </a:p>
          <a:p>
            <a:r>
              <a:rPr lang="en-GB" dirty="0"/>
              <a:t>A huge amount of narratives follow a structure known as the “</a:t>
            </a:r>
            <a:r>
              <a:rPr lang="en-GB" dirty="0" err="1"/>
              <a:t>MonoMyth</a:t>
            </a:r>
            <a:r>
              <a:rPr lang="en-GB" dirty="0"/>
              <a:t>” or “The Hero’s Journey”</a:t>
            </a:r>
          </a:p>
        </p:txBody>
      </p:sp>
      <p:sp>
        <p:nvSpPr>
          <p:cNvPr id="4" name="Slide Number Placeholder 3">
            <a:extLst>
              <a:ext uri="{FF2B5EF4-FFF2-40B4-BE49-F238E27FC236}">
                <a16:creationId xmlns:a16="http://schemas.microsoft.com/office/drawing/2014/main" id="{E50D0A63-02AC-4C2C-B7CC-5A8DDD286FA1}"/>
              </a:ext>
            </a:extLst>
          </p:cNvPr>
          <p:cNvSpPr>
            <a:spLocks noGrp="1"/>
          </p:cNvSpPr>
          <p:nvPr>
            <p:ph type="sldNum" sz="quarter" idx="12"/>
          </p:nvPr>
        </p:nvSpPr>
        <p:spPr/>
        <p:txBody>
          <a:bodyPr/>
          <a:lstStyle/>
          <a:p>
            <a:fld id="{93D4C1C2-5B6E-2F46-9ED0-2C366A772FD4}" type="slidenum">
              <a:rPr lang="en-GB" smtClean="0"/>
              <a:t>12</a:t>
            </a:fld>
            <a:endParaRPr lang="en-GB"/>
          </a:p>
        </p:txBody>
      </p:sp>
    </p:spTree>
    <p:extLst>
      <p:ext uri="{BB962C8B-B14F-4D97-AF65-F5344CB8AC3E}">
        <p14:creationId xmlns:p14="http://schemas.microsoft.com/office/powerpoint/2010/main" val="4266376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CD1C2-DFC6-4CB2-914E-044BFA96C98A}"/>
              </a:ext>
            </a:extLst>
          </p:cNvPr>
          <p:cNvSpPr>
            <a:spLocks noGrp="1"/>
          </p:cNvSpPr>
          <p:nvPr>
            <p:ph type="title"/>
          </p:nvPr>
        </p:nvSpPr>
        <p:spPr/>
        <p:txBody>
          <a:bodyPr/>
          <a:lstStyle/>
          <a:p>
            <a:r>
              <a:rPr lang="en-GB" dirty="0"/>
              <a:t>The hero’s journey</a:t>
            </a:r>
          </a:p>
        </p:txBody>
      </p:sp>
      <p:sp>
        <p:nvSpPr>
          <p:cNvPr id="3" name="Content Placeholder 2">
            <a:extLst>
              <a:ext uri="{FF2B5EF4-FFF2-40B4-BE49-F238E27FC236}">
                <a16:creationId xmlns:a16="http://schemas.microsoft.com/office/drawing/2014/main" id="{7A90A67B-388F-40C9-ABFB-10ECF15D37FF}"/>
              </a:ext>
            </a:extLst>
          </p:cNvPr>
          <p:cNvSpPr>
            <a:spLocks noGrp="1"/>
          </p:cNvSpPr>
          <p:nvPr>
            <p:ph idx="1"/>
          </p:nvPr>
        </p:nvSpPr>
        <p:spPr/>
        <p:txBody>
          <a:bodyPr/>
          <a:lstStyle/>
          <a:p>
            <a:pPr marL="342900" indent="-342900">
              <a:buFont typeface="+mj-lt"/>
              <a:buAutoNum type="arabicPeriod"/>
            </a:pPr>
            <a:r>
              <a:rPr lang="en-GB" dirty="0"/>
              <a:t>Ordinary world</a:t>
            </a:r>
          </a:p>
          <a:p>
            <a:pPr lvl="1"/>
            <a:r>
              <a:rPr lang="en-GB" dirty="0"/>
              <a:t>The hero is in an ordinary environment for him/her, oblivious of what’s to come. We can learn about the hero in this stage.</a:t>
            </a:r>
          </a:p>
          <a:p>
            <a:pPr marL="342900" indent="-342900">
              <a:buFont typeface="+mj-lt"/>
              <a:buAutoNum type="arabicPeriod"/>
            </a:pPr>
            <a:r>
              <a:rPr lang="en-GB" dirty="0"/>
              <a:t>Call to Adventure</a:t>
            </a:r>
          </a:p>
          <a:p>
            <a:pPr lvl="1"/>
            <a:r>
              <a:rPr lang="en-GB" dirty="0"/>
              <a:t>The hero receives a call to action – a threat to his/her own safety, or loved ones. Presents a challenge/quest that should be undertaken.</a:t>
            </a:r>
          </a:p>
          <a:p>
            <a:pPr marL="342900" indent="-342900">
              <a:buFont typeface="+mj-lt"/>
              <a:buAutoNum type="arabicPeriod"/>
            </a:pPr>
            <a:r>
              <a:rPr lang="en-GB" dirty="0"/>
              <a:t>Refusal of the Call</a:t>
            </a:r>
          </a:p>
          <a:p>
            <a:pPr lvl="1"/>
            <a:r>
              <a:rPr lang="en-GB" dirty="0"/>
              <a:t>The hero gives in to fear and refuses the call to adventure, despite desire to undertake it. He/she can’t handle the idea of so much danger and peril despite the rewards / dangers if the quest is not undertaken</a:t>
            </a:r>
          </a:p>
        </p:txBody>
      </p:sp>
      <p:sp>
        <p:nvSpPr>
          <p:cNvPr id="4" name="Slide Number Placeholder 3">
            <a:extLst>
              <a:ext uri="{FF2B5EF4-FFF2-40B4-BE49-F238E27FC236}">
                <a16:creationId xmlns:a16="http://schemas.microsoft.com/office/drawing/2014/main" id="{BBD22D38-1F78-483E-A0F2-59E580BDB374}"/>
              </a:ext>
            </a:extLst>
          </p:cNvPr>
          <p:cNvSpPr>
            <a:spLocks noGrp="1"/>
          </p:cNvSpPr>
          <p:nvPr>
            <p:ph type="sldNum" sz="quarter" idx="12"/>
          </p:nvPr>
        </p:nvSpPr>
        <p:spPr/>
        <p:txBody>
          <a:bodyPr/>
          <a:lstStyle/>
          <a:p>
            <a:fld id="{93D4C1C2-5B6E-2F46-9ED0-2C366A772FD4}" type="slidenum">
              <a:rPr lang="en-GB" smtClean="0"/>
              <a:t>13</a:t>
            </a:fld>
            <a:endParaRPr lang="en-GB"/>
          </a:p>
        </p:txBody>
      </p:sp>
    </p:spTree>
    <p:extLst>
      <p:ext uri="{BB962C8B-B14F-4D97-AF65-F5344CB8AC3E}">
        <p14:creationId xmlns:p14="http://schemas.microsoft.com/office/powerpoint/2010/main" val="97448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CD1C2-DFC6-4CB2-914E-044BFA96C98A}"/>
              </a:ext>
            </a:extLst>
          </p:cNvPr>
          <p:cNvSpPr>
            <a:spLocks noGrp="1"/>
          </p:cNvSpPr>
          <p:nvPr>
            <p:ph type="title"/>
          </p:nvPr>
        </p:nvSpPr>
        <p:spPr/>
        <p:txBody>
          <a:bodyPr/>
          <a:lstStyle/>
          <a:p>
            <a:r>
              <a:rPr lang="en-GB" dirty="0"/>
              <a:t>The hero’s journey</a:t>
            </a:r>
          </a:p>
        </p:txBody>
      </p:sp>
      <p:sp>
        <p:nvSpPr>
          <p:cNvPr id="3" name="Content Placeholder 2">
            <a:extLst>
              <a:ext uri="{FF2B5EF4-FFF2-40B4-BE49-F238E27FC236}">
                <a16:creationId xmlns:a16="http://schemas.microsoft.com/office/drawing/2014/main" id="{7A90A67B-388F-40C9-ABFB-10ECF15D37FF}"/>
              </a:ext>
            </a:extLst>
          </p:cNvPr>
          <p:cNvSpPr>
            <a:spLocks noGrp="1"/>
          </p:cNvSpPr>
          <p:nvPr>
            <p:ph idx="1"/>
          </p:nvPr>
        </p:nvSpPr>
        <p:spPr/>
        <p:txBody>
          <a:bodyPr/>
          <a:lstStyle/>
          <a:p>
            <a:pPr marL="342900" indent="-342900">
              <a:buFont typeface="+mj-lt"/>
              <a:buAutoNum type="arabicPeriod" startAt="4"/>
            </a:pPr>
            <a:r>
              <a:rPr lang="en-GB" dirty="0"/>
              <a:t>Meeting the Mentor</a:t>
            </a:r>
          </a:p>
          <a:p>
            <a:pPr lvl="1"/>
            <a:r>
              <a:rPr lang="en-GB" dirty="0"/>
              <a:t>The hero is in desperate need of guidance, and meets a mentor. This is somebody who gives them something they need, physical items, or encouragement. This helps overcome the doubts felt in stage 3.</a:t>
            </a:r>
          </a:p>
          <a:p>
            <a:pPr marL="342900" indent="-342900">
              <a:buFont typeface="+mj-lt"/>
              <a:buAutoNum type="arabicPeriod" startAt="4"/>
            </a:pPr>
            <a:r>
              <a:rPr lang="en-GB" dirty="0"/>
              <a:t>Crossing the Threshold</a:t>
            </a:r>
          </a:p>
          <a:p>
            <a:pPr lvl="1"/>
            <a:r>
              <a:rPr lang="en-GB" dirty="0"/>
              <a:t>The hero is now called into action, whether willingly or unwillingly, he/she now crosses from the familiar into the adventure.</a:t>
            </a:r>
          </a:p>
          <a:p>
            <a:pPr marL="342900" indent="-342900">
              <a:buFont typeface="+mj-lt"/>
              <a:buAutoNum type="arabicPeriod" startAt="4"/>
            </a:pPr>
            <a:r>
              <a:rPr lang="en-GB" dirty="0"/>
              <a:t>Tests, Allies, Enemies</a:t>
            </a:r>
          </a:p>
          <a:p>
            <a:pPr lvl="1"/>
            <a:r>
              <a:rPr lang="en-GB" dirty="0"/>
              <a:t>Now that the quest/journey has been undertaken, the hero is presented with a series of challenges to overcome. Physical hurdles get in his/her way and enemies may attempt to prevent his/her progress. Allies may be met in this stage, and powers gained.</a:t>
            </a:r>
          </a:p>
        </p:txBody>
      </p:sp>
      <p:sp>
        <p:nvSpPr>
          <p:cNvPr id="4" name="Slide Number Placeholder 3">
            <a:extLst>
              <a:ext uri="{FF2B5EF4-FFF2-40B4-BE49-F238E27FC236}">
                <a16:creationId xmlns:a16="http://schemas.microsoft.com/office/drawing/2014/main" id="{BBD22D38-1F78-483E-A0F2-59E580BDB374}"/>
              </a:ext>
            </a:extLst>
          </p:cNvPr>
          <p:cNvSpPr>
            <a:spLocks noGrp="1"/>
          </p:cNvSpPr>
          <p:nvPr>
            <p:ph type="sldNum" sz="quarter" idx="12"/>
          </p:nvPr>
        </p:nvSpPr>
        <p:spPr/>
        <p:txBody>
          <a:bodyPr/>
          <a:lstStyle/>
          <a:p>
            <a:fld id="{93D4C1C2-5B6E-2F46-9ED0-2C366A772FD4}" type="slidenum">
              <a:rPr lang="en-GB" smtClean="0"/>
              <a:t>14</a:t>
            </a:fld>
            <a:endParaRPr lang="en-GB"/>
          </a:p>
        </p:txBody>
      </p:sp>
    </p:spTree>
    <p:extLst>
      <p:ext uri="{BB962C8B-B14F-4D97-AF65-F5344CB8AC3E}">
        <p14:creationId xmlns:p14="http://schemas.microsoft.com/office/powerpoint/2010/main" val="335861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8116-9EA0-4984-8251-B83B41E5CFEE}"/>
              </a:ext>
            </a:extLst>
          </p:cNvPr>
          <p:cNvSpPr>
            <a:spLocks noGrp="1"/>
          </p:cNvSpPr>
          <p:nvPr>
            <p:ph type="title"/>
          </p:nvPr>
        </p:nvSpPr>
        <p:spPr/>
        <p:txBody>
          <a:bodyPr/>
          <a:lstStyle/>
          <a:p>
            <a:r>
              <a:rPr lang="en-GB" dirty="0"/>
              <a:t>The Hero’s journey</a:t>
            </a:r>
          </a:p>
        </p:txBody>
      </p:sp>
      <p:sp>
        <p:nvSpPr>
          <p:cNvPr id="3" name="Content Placeholder 2">
            <a:extLst>
              <a:ext uri="{FF2B5EF4-FFF2-40B4-BE49-F238E27FC236}">
                <a16:creationId xmlns:a16="http://schemas.microsoft.com/office/drawing/2014/main" id="{35331E96-38E6-4A82-8A75-2886AD617656}"/>
              </a:ext>
            </a:extLst>
          </p:cNvPr>
          <p:cNvSpPr>
            <a:spLocks noGrp="1"/>
          </p:cNvSpPr>
          <p:nvPr>
            <p:ph idx="1"/>
          </p:nvPr>
        </p:nvSpPr>
        <p:spPr/>
        <p:txBody>
          <a:bodyPr>
            <a:normAutofit lnSpcReduction="10000"/>
          </a:bodyPr>
          <a:lstStyle/>
          <a:p>
            <a:pPr marL="342900" indent="-342900">
              <a:buFont typeface="+mj-lt"/>
              <a:buAutoNum type="arabicPeriod" startAt="7"/>
            </a:pPr>
            <a:r>
              <a:rPr lang="en-GB" dirty="0"/>
              <a:t>Approach to the Inmost Cave</a:t>
            </a:r>
          </a:p>
          <a:p>
            <a:pPr lvl="1"/>
            <a:r>
              <a:rPr lang="en-GB" dirty="0"/>
              <a:t>The inmost cave represents many things in the hero’s story, it could be a location or it could be an issue which the hero has not yet had to face. The hero will need to reflect upon the journey to this point and may re-encounter some of the fears and doubts from stage 3.</a:t>
            </a:r>
          </a:p>
          <a:p>
            <a:pPr marL="342900" indent="-342900">
              <a:buFont typeface="+mj-lt"/>
              <a:buAutoNum type="arabicPeriod" startAt="7"/>
            </a:pPr>
            <a:r>
              <a:rPr lang="en-GB" dirty="0"/>
              <a:t>Ordeal</a:t>
            </a:r>
          </a:p>
          <a:p>
            <a:pPr lvl="1"/>
            <a:r>
              <a:rPr lang="en-GB" dirty="0"/>
              <a:t>The final ordeal may be a physical test, a crisis of character, a challenge to the world, but it is something that draws upon all of the hero’s developed skills and self-knowledge to overcome. This is the point of do or die within the hero’s journey.</a:t>
            </a:r>
          </a:p>
          <a:p>
            <a:pPr marL="342900" indent="-342900">
              <a:buFont typeface="+mj-lt"/>
              <a:buAutoNum type="arabicPeriod" startAt="7"/>
            </a:pPr>
            <a:r>
              <a:rPr lang="en-GB" dirty="0"/>
              <a:t>Reward</a:t>
            </a:r>
          </a:p>
          <a:p>
            <a:pPr lvl="1"/>
            <a:r>
              <a:rPr lang="en-GB" dirty="0"/>
              <a:t>Having overcome the ordeal, the hero now is transformed, emerging victorious and often with a price in hand, whether this be greater self-knowledge, a powerful weapon, or magical gifts</a:t>
            </a:r>
          </a:p>
        </p:txBody>
      </p:sp>
      <p:sp>
        <p:nvSpPr>
          <p:cNvPr id="4" name="Slide Number Placeholder 3">
            <a:extLst>
              <a:ext uri="{FF2B5EF4-FFF2-40B4-BE49-F238E27FC236}">
                <a16:creationId xmlns:a16="http://schemas.microsoft.com/office/drawing/2014/main" id="{4D36B499-1FE0-43BF-95D5-299565EF8FB0}"/>
              </a:ext>
            </a:extLst>
          </p:cNvPr>
          <p:cNvSpPr>
            <a:spLocks noGrp="1"/>
          </p:cNvSpPr>
          <p:nvPr>
            <p:ph type="sldNum" sz="quarter" idx="12"/>
          </p:nvPr>
        </p:nvSpPr>
        <p:spPr/>
        <p:txBody>
          <a:bodyPr/>
          <a:lstStyle/>
          <a:p>
            <a:fld id="{93D4C1C2-5B6E-2F46-9ED0-2C366A772FD4}" type="slidenum">
              <a:rPr lang="en-GB" smtClean="0"/>
              <a:t>15</a:t>
            </a:fld>
            <a:endParaRPr lang="en-GB"/>
          </a:p>
        </p:txBody>
      </p:sp>
    </p:spTree>
    <p:extLst>
      <p:ext uri="{BB962C8B-B14F-4D97-AF65-F5344CB8AC3E}">
        <p14:creationId xmlns:p14="http://schemas.microsoft.com/office/powerpoint/2010/main" val="1009826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8116-9EA0-4984-8251-B83B41E5CFEE}"/>
              </a:ext>
            </a:extLst>
          </p:cNvPr>
          <p:cNvSpPr>
            <a:spLocks noGrp="1"/>
          </p:cNvSpPr>
          <p:nvPr>
            <p:ph type="title"/>
          </p:nvPr>
        </p:nvSpPr>
        <p:spPr/>
        <p:txBody>
          <a:bodyPr/>
          <a:lstStyle/>
          <a:p>
            <a:r>
              <a:rPr lang="en-GB" dirty="0"/>
              <a:t>The Hero’s journey</a:t>
            </a:r>
          </a:p>
        </p:txBody>
      </p:sp>
      <p:sp>
        <p:nvSpPr>
          <p:cNvPr id="3" name="Content Placeholder 2">
            <a:extLst>
              <a:ext uri="{FF2B5EF4-FFF2-40B4-BE49-F238E27FC236}">
                <a16:creationId xmlns:a16="http://schemas.microsoft.com/office/drawing/2014/main" id="{35331E96-38E6-4A82-8A75-2886AD617656}"/>
              </a:ext>
            </a:extLst>
          </p:cNvPr>
          <p:cNvSpPr>
            <a:spLocks noGrp="1"/>
          </p:cNvSpPr>
          <p:nvPr>
            <p:ph idx="1"/>
          </p:nvPr>
        </p:nvSpPr>
        <p:spPr/>
        <p:txBody>
          <a:bodyPr>
            <a:normAutofit/>
          </a:bodyPr>
          <a:lstStyle/>
          <a:p>
            <a:pPr marL="342900" indent="-342900">
              <a:buFont typeface="+mj-lt"/>
              <a:buAutoNum type="arabicPeriod" startAt="10"/>
            </a:pPr>
            <a:r>
              <a:rPr lang="en-GB" dirty="0"/>
              <a:t>The Road Back</a:t>
            </a:r>
          </a:p>
          <a:p>
            <a:pPr lvl="1"/>
            <a:r>
              <a:rPr lang="en-GB" dirty="0"/>
              <a:t>This stage represents a reverse of the call to adventure, the hero must return home from his/her adventures. The journey is not yet over, however, and there may be one last choice needed, often between a higher cause or a personal objective.</a:t>
            </a:r>
          </a:p>
          <a:p>
            <a:pPr marL="342900" indent="-342900">
              <a:buFont typeface="+mj-lt"/>
              <a:buAutoNum type="arabicPeriod" startAt="10"/>
            </a:pPr>
            <a:r>
              <a:rPr lang="en-GB" dirty="0"/>
              <a:t>Resurrection</a:t>
            </a:r>
          </a:p>
          <a:p>
            <a:pPr lvl="1"/>
            <a:r>
              <a:rPr lang="en-GB" dirty="0"/>
              <a:t>This is the climax, the hero should have his/her final and most dangerous encounter with death. The final battle should have consequences beyond just those to the hero, encompassing possibly the entire world.</a:t>
            </a:r>
          </a:p>
          <a:p>
            <a:pPr marL="342900" indent="-342900">
              <a:buFont typeface="+mj-lt"/>
              <a:buAutoNum type="arabicPeriod" startAt="10"/>
            </a:pPr>
            <a:r>
              <a:rPr lang="en-GB" dirty="0"/>
              <a:t>Return</a:t>
            </a:r>
          </a:p>
          <a:p>
            <a:pPr lvl="1"/>
            <a:r>
              <a:rPr lang="en-GB" dirty="0"/>
              <a:t>Having overcome the ordeal, and the resurrection stages, the hero now returns to his/her ordinary world as a changed individual. The hero’s world will have been forever changed by his/her experiences. </a:t>
            </a:r>
          </a:p>
        </p:txBody>
      </p:sp>
      <p:sp>
        <p:nvSpPr>
          <p:cNvPr id="4" name="Slide Number Placeholder 3">
            <a:extLst>
              <a:ext uri="{FF2B5EF4-FFF2-40B4-BE49-F238E27FC236}">
                <a16:creationId xmlns:a16="http://schemas.microsoft.com/office/drawing/2014/main" id="{4D36B499-1FE0-43BF-95D5-299565EF8FB0}"/>
              </a:ext>
            </a:extLst>
          </p:cNvPr>
          <p:cNvSpPr>
            <a:spLocks noGrp="1"/>
          </p:cNvSpPr>
          <p:nvPr>
            <p:ph type="sldNum" sz="quarter" idx="12"/>
          </p:nvPr>
        </p:nvSpPr>
        <p:spPr/>
        <p:txBody>
          <a:bodyPr/>
          <a:lstStyle/>
          <a:p>
            <a:fld id="{93D4C1C2-5B6E-2F46-9ED0-2C366A772FD4}" type="slidenum">
              <a:rPr lang="en-GB" smtClean="0"/>
              <a:t>16</a:t>
            </a:fld>
            <a:endParaRPr lang="en-GB"/>
          </a:p>
        </p:txBody>
      </p:sp>
    </p:spTree>
    <p:extLst>
      <p:ext uri="{BB962C8B-B14F-4D97-AF65-F5344CB8AC3E}">
        <p14:creationId xmlns:p14="http://schemas.microsoft.com/office/powerpoint/2010/main" val="3481076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EDDA1-804F-483C-8ACB-5D4320D497DC}"/>
              </a:ext>
            </a:extLst>
          </p:cNvPr>
          <p:cNvSpPr>
            <a:spLocks noGrp="1"/>
          </p:cNvSpPr>
          <p:nvPr>
            <p:ph type="title"/>
          </p:nvPr>
        </p:nvSpPr>
        <p:spPr/>
        <p:txBody>
          <a:bodyPr/>
          <a:lstStyle/>
          <a:p>
            <a:r>
              <a:rPr lang="en-GB" dirty="0"/>
              <a:t>The hero’s journey in three acts</a:t>
            </a:r>
          </a:p>
        </p:txBody>
      </p:sp>
      <p:pic>
        <p:nvPicPr>
          <p:cNvPr id="6" name="Content Placeholder 5">
            <a:extLst>
              <a:ext uri="{FF2B5EF4-FFF2-40B4-BE49-F238E27FC236}">
                <a16:creationId xmlns:a16="http://schemas.microsoft.com/office/drawing/2014/main" id="{45E6AE34-7D28-4B96-823A-312F17D0D888}"/>
              </a:ext>
            </a:extLst>
          </p:cNvPr>
          <p:cNvPicPr>
            <a:picLocks noGrp="1" noChangeAspect="1"/>
          </p:cNvPicPr>
          <p:nvPr>
            <p:ph idx="1"/>
          </p:nvPr>
        </p:nvPicPr>
        <p:blipFill>
          <a:blip r:embed="rId2"/>
          <a:stretch>
            <a:fillRect/>
          </a:stretch>
        </p:blipFill>
        <p:spPr>
          <a:xfrm>
            <a:off x="959371" y="1512100"/>
            <a:ext cx="7279492" cy="3172326"/>
          </a:xfrm>
        </p:spPr>
      </p:pic>
      <p:sp>
        <p:nvSpPr>
          <p:cNvPr id="4" name="Slide Number Placeholder 3">
            <a:extLst>
              <a:ext uri="{FF2B5EF4-FFF2-40B4-BE49-F238E27FC236}">
                <a16:creationId xmlns:a16="http://schemas.microsoft.com/office/drawing/2014/main" id="{14849675-1369-47D5-9871-661AAFE642CC}"/>
              </a:ext>
            </a:extLst>
          </p:cNvPr>
          <p:cNvSpPr>
            <a:spLocks noGrp="1"/>
          </p:cNvSpPr>
          <p:nvPr>
            <p:ph type="sldNum" sz="quarter" idx="12"/>
          </p:nvPr>
        </p:nvSpPr>
        <p:spPr/>
        <p:txBody>
          <a:bodyPr/>
          <a:lstStyle/>
          <a:p>
            <a:fld id="{93D4C1C2-5B6E-2F46-9ED0-2C366A772FD4}" type="slidenum">
              <a:rPr lang="en-GB" smtClean="0"/>
              <a:t>17</a:t>
            </a:fld>
            <a:endParaRPr lang="en-GB"/>
          </a:p>
        </p:txBody>
      </p:sp>
    </p:spTree>
    <p:extLst>
      <p:ext uri="{BB962C8B-B14F-4D97-AF65-F5344CB8AC3E}">
        <p14:creationId xmlns:p14="http://schemas.microsoft.com/office/powerpoint/2010/main" val="290918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Storytelling</a:t>
            </a:r>
            <a:endParaRPr lang="en-GB" dirty="0"/>
          </a:p>
        </p:txBody>
      </p:sp>
      <p:sp>
        <p:nvSpPr>
          <p:cNvPr id="3" name="Content Placeholder 2"/>
          <p:cNvSpPr>
            <a:spLocks noGrp="1"/>
          </p:cNvSpPr>
          <p:nvPr>
            <p:ph idx="1"/>
          </p:nvPr>
        </p:nvSpPr>
        <p:spPr/>
        <p:txBody>
          <a:bodyPr>
            <a:normAutofit/>
          </a:bodyPr>
          <a:lstStyle/>
          <a:p>
            <a:r>
              <a:rPr lang="en-US" dirty="0"/>
              <a:t>There is a central conflict between the demands of story and the demands of games</a:t>
            </a:r>
          </a:p>
          <a:p>
            <a:pPr lvl="1"/>
            <a:r>
              <a:rPr lang="en-US" dirty="0"/>
              <a:t>Stories tend to be linear</a:t>
            </a:r>
          </a:p>
          <a:p>
            <a:pPr lvl="2"/>
            <a:r>
              <a:rPr lang="en-US" dirty="0"/>
              <a:t>Though they can leap about temporally, they are experienced the same way every time</a:t>
            </a:r>
          </a:p>
          <a:p>
            <a:pPr lvl="1"/>
            <a:r>
              <a:rPr lang="en-US" dirty="0"/>
              <a:t>Games are non-linear</a:t>
            </a:r>
          </a:p>
          <a:p>
            <a:pPr lvl="2"/>
            <a:r>
              <a:rPr lang="en-US" dirty="0"/>
              <a:t>Though they are experienced over time, game sessions are normally different each time</a:t>
            </a:r>
          </a:p>
          <a:p>
            <a:r>
              <a:rPr lang="en-GB" dirty="0"/>
              <a:t>When building a narrative into your game, you will necessarily have to have choices, in order to allow for meaningful play</a:t>
            </a:r>
          </a:p>
          <a:p>
            <a:r>
              <a:rPr lang="en-GB" dirty="0"/>
              <a:t> Its generally better to have a structure that is deeper rather than broader</a:t>
            </a:r>
          </a:p>
        </p:txBody>
      </p:sp>
      <p:sp>
        <p:nvSpPr>
          <p:cNvPr id="5" name="Slide Number Placeholder 4"/>
          <p:cNvSpPr>
            <a:spLocks noGrp="1"/>
          </p:cNvSpPr>
          <p:nvPr>
            <p:ph type="sldNum" sz="quarter" idx="12"/>
          </p:nvPr>
        </p:nvSpPr>
        <p:spPr/>
        <p:txBody>
          <a:bodyPr/>
          <a:lstStyle/>
          <a:p>
            <a:fld id="{A15609E0-BA2B-4AF6-8050-F600B112DCED}" type="slidenum">
              <a:rPr lang="en-US" smtClean="0"/>
              <a:pPr/>
              <a:t>18</a:t>
            </a:fld>
            <a:endParaRPr lang="en-US"/>
          </a:p>
        </p:txBody>
      </p:sp>
    </p:spTree>
    <p:extLst>
      <p:ext uri="{BB962C8B-B14F-4D97-AF65-F5344CB8AC3E}">
        <p14:creationId xmlns:p14="http://schemas.microsoft.com/office/powerpoint/2010/main" val="128882440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535B-B98F-4B59-B5AC-5E1F27D442DE}"/>
              </a:ext>
            </a:extLst>
          </p:cNvPr>
          <p:cNvSpPr>
            <a:spLocks noGrp="1"/>
          </p:cNvSpPr>
          <p:nvPr>
            <p:ph type="title"/>
          </p:nvPr>
        </p:nvSpPr>
        <p:spPr/>
        <p:txBody>
          <a:bodyPr/>
          <a:lstStyle/>
          <a:p>
            <a:r>
              <a:rPr lang="en-GB" dirty="0"/>
              <a:t>Deeper? Broader?</a:t>
            </a:r>
          </a:p>
        </p:txBody>
      </p:sp>
      <p:sp>
        <p:nvSpPr>
          <p:cNvPr id="3" name="Content Placeholder 2">
            <a:extLst>
              <a:ext uri="{FF2B5EF4-FFF2-40B4-BE49-F238E27FC236}">
                <a16:creationId xmlns:a16="http://schemas.microsoft.com/office/drawing/2014/main" id="{725802BB-3D18-4D92-8D1D-EEB87629F93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7CD936C-59E4-46D2-86B5-7A8A417C0F69}"/>
              </a:ext>
            </a:extLst>
          </p:cNvPr>
          <p:cNvSpPr>
            <a:spLocks noGrp="1"/>
          </p:cNvSpPr>
          <p:nvPr>
            <p:ph type="sldNum" sz="quarter" idx="12"/>
          </p:nvPr>
        </p:nvSpPr>
        <p:spPr/>
        <p:txBody>
          <a:bodyPr/>
          <a:lstStyle/>
          <a:p>
            <a:fld id="{93D4C1C2-5B6E-2F46-9ED0-2C366A772FD4}" type="slidenum">
              <a:rPr lang="en-GB" smtClean="0"/>
              <a:t>19</a:t>
            </a:fld>
            <a:endParaRPr lang="en-GB"/>
          </a:p>
        </p:txBody>
      </p:sp>
      <p:pic>
        <p:nvPicPr>
          <p:cNvPr id="5" name="Picture 4">
            <a:extLst>
              <a:ext uri="{FF2B5EF4-FFF2-40B4-BE49-F238E27FC236}">
                <a16:creationId xmlns:a16="http://schemas.microsoft.com/office/drawing/2014/main" id="{2148EDD1-119F-4315-83FE-15AE027B5D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0" y="1200150"/>
            <a:ext cx="3227294" cy="3753605"/>
          </a:xfrm>
          <a:prstGeom prst="rect">
            <a:avLst/>
          </a:prstGeom>
        </p:spPr>
      </p:pic>
      <p:pic>
        <p:nvPicPr>
          <p:cNvPr id="6" name="Picture 5">
            <a:extLst>
              <a:ext uri="{FF2B5EF4-FFF2-40B4-BE49-F238E27FC236}">
                <a16:creationId xmlns:a16="http://schemas.microsoft.com/office/drawing/2014/main" id="{5DD5AB3A-033C-4D83-9215-ACC38822C4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 y="1200149"/>
            <a:ext cx="3679920" cy="3747600"/>
          </a:xfrm>
          <a:prstGeom prst="rect">
            <a:avLst/>
          </a:prstGeom>
        </p:spPr>
      </p:pic>
    </p:spTree>
    <p:extLst>
      <p:ext uri="{BB962C8B-B14F-4D97-AF65-F5344CB8AC3E}">
        <p14:creationId xmlns:p14="http://schemas.microsoft.com/office/powerpoint/2010/main" val="897967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bg2"/>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66003"/>
            <a:ext cx="7480979" cy="1095105"/>
          </a:xfrm>
        </p:spPr>
        <p:txBody>
          <a:bodyPr>
            <a:normAutofit fontScale="90000"/>
          </a:bodyPr>
          <a:lstStyle/>
          <a:p>
            <a:pPr algn="l"/>
            <a:r>
              <a:rPr lang="en-GB" dirty="0">
                <a:solidFill>
                  <a:schemeClr val="tx1"/>
                </a:solidFill>
                <a:latin typeface="+mn-lt"/>
              </a:rPr>
              <a:t>CT</a:t>
            </a:r>
            <a:r>
              <a:rPr lang="en-GB" sz="4900" dirty="0">
                <a:solidFill>
                  <a:schemeClr val="tx1"/>
                </a:solidFill>
                <a:latin typeface="+mn-lt"/>
              </a:rPr>
              <a:t>4005</a:t>
            </a:r>
            <a:r>
              <a:rPr lang="en-GB" dirty="0">
                <a:solidFill>
                  <a:schemeClr val="tx1"/>
                </a:solidFill>
                <a:latin typeface="+mn-lt"/>
              </a:rPr>
              <a:t>: Games Production</a:t>
            </a:r>
          </a:p>
        </p:txBody>
      </p:sp>
      <p:sp>
        <p:nvSpPr>
          <p:cNvPr id="3" name="Subtitle 2"/>
          <p:cNvSpPr>
            <a:spLocks noGrp="1"/>
          </p:cNvSpPr>
          <p:nvPr>
            <p:ph type="subTitle" idx="1"/>
          </p:nvPr>
        </p:nvSpPr>
        <p:spPr>
          <a:xfrm>
            <a:off x="685800" y="1718383"/>
            <a:ext cx="6291644" cy="687353"/>
          </a:xfrm>
        </p:spPr>
        <p:txBody>
          <a:bodyPr>
            <a:normAutofit/>
          </a:bodyPr>
          <a:lstStyle/>
          <a:p>
            <a:pPr algn="l"/>
            <a:r>
              <a:rPr lang="en-GB" sz="2000" dirty="0"/>
              <a:t>Lecture 04 – Meaningful Play</a:t>
            </a:r>
          </a:p>
        </p:txBody>
      </p:sp>
      <p:sp>
        <p:nvSpPr>
          <p:cNvPr id="5" name="Slide Number Placeholder 4"/>
          <p:cNvSpPr>
            <a:spLocks noGrp="1"/>
          </p:cNvSpPr>
          <p:nvPr>
            <p:ph type="sldNum" sz="quarter" idx="12"/>
          </p:nvPr>
        </p:nvSpPr>
        <p:spPr/>
        <p:txBody>
          <a:bodyPr/>
          <a:lstStyle/>
          <a:p>
            <a:fld id="{93D4C1C2-5B6E-2F46-9ED0-2C366A772FD4}" type="slidenum">
              <a:rPr lang="en-GB" smtClean="0"/>
              <a:t>2</a:t>
            </a:fld>
            <a:endParaRPr lang="en-GB"/>
          </a:p>
        </p:txBody>
      </p:sp>
      <p:sp>
        <p:nvSpPr>
          <p:cNvPr id="4" name="Subtitle 2"/>
          <p:cNvSpPr txBox="1">
            <a:spLocks/>
          </p:cNvSpPr>
          <p:nvPr/>
        </p:nvSpPr>
        <p:spPr>
          <a:xfrm>
            <a:off x="685800" y="4753223"/>
            <a:ext cx="4848034" cy="390277"/>
          </a:xfrm>
          <a:prstGeom prst="rect">
            <a:avLst/>
          </a:prstGeom>
        </p:spPr>
        <p:txBody>
          <a:bodyPr vert="horz" lIns="91440" tIns="45720" rIns="91440" bIns="45720" rtlCol="0">
            <a:normAutofit fontScale="77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GB" sz="1600" dirty="0"/>
              <a:t>John </a:t>
            </a:r>
            <a:r>
              <a:rPr lang="en-GB" sz="1600" dirty="0" err="1"/>
              <a:t>Moss,</a:t>
            </a:r>
            <a:r>
              <a:rPr lang="en-GB" sz="1600" dirty="0"/>
              <a:t> Dr Will Sayers, and Richard Cook, University of Gloucestershire</a:t>
            </a:r>
          </a:p>
        </p:txBody>
      </p:sp>
      <p:pic>
        <p:nvPicPr>
          <p:cNvPr id="9" name="Picture 8" descr="A close up of a logo&#10;&#10;Description generated with very high confidence">
            <a:extLst>
              <a:ext uri="{FF2B5EF4-FFF2-40B4-BE49-F238E27FC236}">
                <a16:creationId xmlns:a16="http://schemas.microsoft.com/office/drawing/2014/main" id="{3C99FF3E-65F2-4D56-846D-4AA8690451F5}"/>
              </a:ext>
            </a:extLst>
          </p:cNvPr>
          <p:cNvPicPr>
            <a:picLocks noChangeAspect="1"/>
          </p:cNvPicPr>
          <p:nvPr/>
        </p:nvPicPr>
        <p:blipFill>
          <a:blip r:embed="rId3"/>
          <a:stretch>
            <a:fillRect/>
          </a:stretch>
        </p:blipFill>
        <p:spPr>
          <a:xfrm>
            <a:off x="4796504" y="1380917"/>
            <a:ext cx="3197691" cy="3762583"/>
          </a:xfrm>
          <a:prstGeom prst="rect">
            <a:avLst/>
          </a:prstGeom>
        </p:spPr>
      </p:pic>
    </p:spTree>
    <p:extLst>
      <p:ext uri="{BB962C8B-B14F-4D97-AF65-F5344CB8AC3E}">
        <p14:creationId xmlns:p14="http://schemas.microsoft.com/office/powerpoint/2010/main" val="56863601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C696-74EA-4A51-8F66-CF556676BA05}"/>
              </a:ext>
            </a:extLst>
          </p:cNvPr>
          <p:cNvSpPr>
            <a:spLocks noGrp="1"/>
          </p:cNvSpPr>
          <p:nvPr>
            <p:ph type="title"/>
          </p:nvPr>
        </p:nvSpPr>
        <p:spPr/>
        <p:txBody>
          <a:bodyPr/>
          <a:lstStyle/>
          <a:p>
            <a:r>
              <a:rPr lang="en-GB" dirty="0"/>
              <a:t>Academic writing style</a:t>
            </a:r>
          </a:p>
        </p:txBody>
      </p:sp>
      <p:sp>
        <p:nvSpPr>
          <p:cNvPr id="3" name="Content Placeholder 2">
            <a:extLst>
              <a:ext uri="{FF2B5EF4-FFF2-40B4-BE49-F238E27FC236}">
                <a16:creationId xmlns:a16="http://schemas.microsoft.com/office/drawing/2014/main" id="{2C8FEEDA-E97B-46DF-A0DE-634843CAABB7}"/>
              </a:ext>
            </a:extLst>
          </p:cNvPr>
          <p:cNvSpPr>
            <a:spLocks noGrp="1"/>
          </p:cNvSpPr>
          <p:nvPr>
            <p:ph idx="1"/>
          </p:nvPr>
        </p:nvSpPr>
        <p:spPr/>
        <p:txBody>
          <a:bodyPr>
            <a:normAutofit fontScale="85000" lnSpcReduction="20000"/>
          </a:bodyPr>
          <a:lstStyle/>
          <a:p>
            <a:r>
              <a:rPr lang="en-GB" dirty="0"/>
              <a:t>If you make a statement</a:t>
            </a:r>
          </a:p>
          <a:p>
            <a:pPr lvl="1"/>
            <a:r>
              <a:rPr lang="en-GB" dirty="0"/>
              <a:t>You </a:t>
            </a:r>
            <a:r>
              <a:rPr lang="en-GB" b="1" dirty="0"/>
              <a:t>must</a:t>
            </a:r>
            <a:r>
              <a:rPr lang="en-GB" dirty="0"/>
              <a:t> cite a source to support it</a:t>
            </a:r>
          </a:p>
          <a:p>
            <a:pPr lvl="1"/>
            <a:r>
              <a:rPr lang="en-GB" dirty="0"/>
              <a:t>A statement without a source, is an opinion, which unless you can give a reason for (based on sound scientific practice, which you won’t have undertaken alongside this piece of work) has no place in academic writing</a:t>
            </a:r>
          </a:p>
          <a:p>
            <a:r>
              <a:rPr lang="en-GB" dirty="0"/>
              <a:t>Compare and contrast</a:t>
            </a:r>
          </a:p>
          <a:p>
            <a:pPr lvl="1"/>
            <a:r>
              <a:rPr lang="en-GB" dirty="0"/>
              <a:t>Consider different opinions from different sources. Don’t just pick the one you like and cite that – cite both and explain why you prefer one. Again, this explanation should have sound science behind it, otherwise do not include it.</a:t>
            </a:r>
          </a:p>
          <a:p>
            <a:r>
              <a:rPr lang="en-GB" dirty="0"/>
              <a:t>This shows awareness</a:t>
            </a:r>
          </a:p>
          <a:p>
            <a:pPr lvl="1"/>
            <a:r>
              <a:rPr lang="en-GB" dirty="0"/>
              <a:t>That you are not always correct</a:t>
            </a:r>
          </a:p>
          <a:p>
            <a:pPr lvl="1"/>
            <a:r>
              <a:rPr lang="en-GB" dirty="0"/>
              <a:t>That the only way to be sure you are right is by performing sound science, or knowing the results when somebody else performed it</a:t>
            </a:r>
          </a:p>
          <a:p>
            <a:pPr lvl="1"/>
            <a:r>
              <a:rPr lang="en-GB" dirty="0"/>
              <a:t>That there may not be black and white answers to everything, and even if you fall on one side of the debate, there may be valid arguments to  be made for the other side</a:t>
            </a:r>
          </a:p>
        </p:txBody>
      </p:sp>
    </p:spTree>
    <p:extLst>
      <p:ext uri="{BB962C8B-B14F-4D97-AF65-F5344CB8AC3E}">
        <p14:creationId xmlns:p14="http://schemas.microsoft.com/office/powerpoint/2010/main" val="2052078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DE94B-3369-42F5-A2CF-E15D71169FBA}"/>
              </a:ext>
            </a:extLst>
          </p:cNvPr>
          <p:cNvSpPr>
            <a:spLocks noGrp="1"/>
          </p:cNvSpPr>
          <p:nvPr>
            <p:ph type="title"/>
          </p:nvPr>
        </p:nvSpPr>
        <p:spPr/>
        <p:txBody>
          <a:bodyPr/>
          <a:lstStyle/>
          <a:p>
            <a:r>
              <a:rPr lang="en-GB" dirty="0"/>
              <a:t>Academic language</a:t>
            </a:r>
          </a:p>
        </p:txBody>
      </p:sp>
      <p:sp>
        <p:nvSpPr>
          <p:cNvPr id="3" name="Content Placeholder 2">
            <a:extLst>
              <a:ext uri="{FF2B5EF4-FFF2-40B4-BE49-F238E27FC236}">
                <a16:creationId xmlns:a16="http://schemas.microsoft.com/office/drawing/2014/main" id="{3932B1E1-94D8-48CD-A317-09124B406221}"/>
              </a:ext>
            </a:extLst>
          </p:cNvPr>
          <p:cNvSpPr>
            <a:spLocks noGrp="1"/>
          </p:cNvSpPr>
          <p:nvPr>
            <p:ph idx="1"/>
          </p:nvPr>
        </p:nvSpPr>
        <p:spPr/>
        <p:txBody>
          <a:bodyPr>
            <a:normAutofit fontScale="92500" lnSpcReduction="10000"/>
          </a:bodyPr>
          <a:lstStyle/>
          <a:p>
            <a:r>
              <a:rPr lang="en-GB" dirty="0"/>
              <a:t>Use formal language – no slang</a:t>
            </a:r>
          </a:p>
          <a:p>
            <a:r>
              <a:rPr lang="en-GB" dirty="0"/>
              <a:t>If you are going to use acronyms, the first time you use them you must define them, once defined they may be used</a:t>
            </a:r>
          </a:p>
          <a:p>
            <a:pPr lvl="1"/>
            <a:r>
              <a:rPr lang="en-GB" dirty="0"/>
              <a:t>i.e. “Artificial neural networks’ (ANNs)”</a:t>
            </a:r>
          </a:p>
          <a:p>
            <a:r>
              <a:rPr lang="en-GB" dirty="0"/>
              <a:t>Do not over-use acronyms</a:t>
            </a:r>
          </a:p>
          <a:p>
            <a:r>
              <a:rPr lang="en-GB" dirty="0"/>
              <a:t>Do not use abbreviations/contractions</a:t>
            </a:r>
          </a:p>
          <a:p>
            <a:pPr lvl="1"/>
            <a:r>
              <a:rPr lang="en-GB" dirty="0"/>
              <a:t>“For example”, not “e.g.”</a:t>
            </a:r>
          </a:p>
          <a:p>
            <a:pPr lvl="1"/>
            <a:r>
              <a:rPr lang="en-GB" dirty="0"/>
              <a:t>“Company” not “Co.”</a:t>
            </a:r>
          </a:p>
          <a:p>
            <a:pPr lvl="1"/>
            <a:r>
              <a:rPr lang="en-GB" dirty="0"/>
              <a:t>“it is” not “it’s”</a:t>
            </a:r>
          </a:p>
          <a:p>
            <a:pPr lvl="1"/>
            <a:r>
              <a:rPr lang="en-GB" dirty="0"/>
              <a:t>“Does not” not “doesn’t”</a:t>
            </a:r>
          </a:p>
          <a:p>
            <a:r>
              <a:rPr lang="en-GB" dirty="0"/>
              <a:t>Avoid being subjective – i.e. “This fantastic concept”, “This is probably the best book ever written on the subject”, “Darwin was a very clever man”…</a:t>
            </a:r>
          </a:p>
        </p:txBody>
      </p:sp>
    </p:spTree>
    <p:extLst>
      <p:ext uri="{BB962C8B-B14F-4D97-AF65-F5344CB8AC3E}">
        <p14:creationId xmlns:p14="http://schemas.microsoft.com/office/powerpoint/2010/main" val="3007280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C2AA-4743-4C9F-8C29-9DD5DE9D9C6C}"/>
              </a:ext>
            </a:extLst>
          </p:cNvPr>
          <p:cNvSpPr>
            <a:spLocks noGrp="1"/>
          </p:cNvSpPr>
          <p:nvPr>
            <p:ph type="title"/>
          </p:nvPr>
        </p:nvSpPr>
        <p:spPr/>
        <p:txBody>
          <a:bodyPr/>
          <a:lstStyle/>
          <a:p>
            <a:r>
              <a:rPr lang="en-GB" dirty="0"/>
              <a:t>Academic language</a:t>
            </a:r>
          </a:p>
        </p:txBody>
      </p:sp>
      <p:sp>
        <p:nvSpPr>
          <p:cNvPr id="3" name="Content Placeholder 2">
            <a:extLst>
              <a:ext uri="{FF2B5EF4-FFF2-40B4-BE49-F238E27FC236}">
                <a16:creationId xmlns:a16="http://schemas.microsoft.com/office/drawing/2014/main" id="{B53FF0FF-1C22-48C4-8E2A-FB3495ED6351}"/>
              </a:ext>
            </a:extLst>
          </p:cNvPr>
          <p:cNvSpPr>
            <a:spLocks noGrp="1"/>
          </p:cNvSpPr>
          <p:nvPr>
            <p:ph idx="1"/>
          </p:nvPr>
        </p:nvSpPr>
        <p:spPr/>
        <p:txBody>
          <a:bodyPr/>
          <a:lstStyle/>
          <a:p>
            <a:r>
              <a:rPr lang="en-GB" dirty="0"/>
              <a:t>Be precise – remember without evidence you cannot make statements, but you can make an observation</a:t>
            </a:r>
          </a:p>
          <a:p>
            <a:pPr lvl="1"/>
            <a:r>
              <a:rPr lang="en-GB" dirty="0"/>
              <a:t>You cannot say “this is a critical element in creating a popular game” without a reference, but you could say “it would appear that this is a crucial element in creating a popular game, as it appears in most successful games”.</a:t>
            </a:r>
          </a:p>
          <a:p>
            <a:pPr lvl="1"/>
            <a:r>
              <a:rPr lang="en-GB" dirty="0"/>
              <a:t>You cannot say “this is a major factor in this games success.” without a reference, but you could say “it is possible that this is a major factor in this games success, as it is the main differentiator from other similar games.”</a:t>
            </a:r>
          </a:p>
        </p:txBody>
      </p:sp>
    </p:spTree>
    <p:extLst>
      <p:ext uri="{BB962C8B-B14F-4D97-AF65-F5344CB8AC3E}">
        <p14:creationId xmlns:p14="http://schemas.microsoft.com/office/powerpoint/2010/main" val="273452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5E9E-83D6-4C3E-ACBB-6EE94B07FE0D}"/>
              </a:ext>
            </a:extLst>
          </p:cNvPr>
          <p:cNvSpPr>
            <a:spLocks noGrp="1"/>
          </p:cNvSpPr>
          <p:nvPr>
            <p:ph type="title"/>
          </p:nvPr>
        </p:nvSpPr>
        <p:spPr/>
        <p:txBody>
          <a:bodyPr/>
          <a:lstStyle/>
          <a:p>
            <a:r>
              <a:rPr lang="en-GB" dirty="0"/>
              <a:t>Academic language</a:t>
            </a:r>
          </a:p>
        </p:txBody>
      </p:sp>
      <p:sp>
        <p:nvSpPr>
          <p:cNvPr id="3" name="Content Placeholder 2">
            <a:extLst>
              <a:ext uri="{FF2B5EF4-FFF2-40B4-BE49-F238E27FC236}">
                <a16:creationId xmlns:a16="http://schemas.microsoft.com/office/drawing/2014/main" id="{1F3DE5DC-386F-4427-916E-38334D10D4AE}"/>
              </a:ext>
            </a:extLst>
          </p:cNvPr>
          <p:cNvSpPr>
            <a:spLocks noGrp="1"/>
          </p:cNvSpPr>
          <p:nvPr>
            <p:ph idx="1"/>
          </p:nvPr>
        </p:nvSpPr>
        <p:spPr/>
        <p:txBody>
          <a:bodyPr>
            <a:normAutofit/>
          </a:bodyPr>
          <a:lstStyle/>
          <a:p>
            <a:r>
              <a:rPr lang="en-GB" dirty="0"/>
              <a:t>Do not write in the first person – ever.</a:t>
            </a:r>
          </a:p>
          <a:p>
            <a:pPr lvl="1"/>
            <a:r>
              <a:rPr lang="en-GB" dirty="0"/>
              <a:t>NO</a:t>
            </a:r>
          </a:p>
          <a:p>
            <a:pPr lvl="2"/>
            <a:r>
              <a:rPr lang="en-GB" dirty="0"/>
              <a:t>“I think that..” “I know that..”</a:t>
            </a:r>
          </a:p>
          <a:p>
            <a:pPr lvl="2"/>
            <a:r>
              <a:rPr lang="en-GB" dirty="0"/>
              <a:t>“This was conducted by myself.” “I did this.” “It is clear to me that..”</a:t>
            </a:r>
          </a:p>
          <a:p>
            <a:pPr lvl="1"/>
            <a:r>
              <a:rPr lang="en-GB" dirty="0"/>
              <a:t>YES</a:t>
            </a:r>
          </a:p>
          <a:p>
            <a:pPr lvl="2"/>
            <a:r>
              <a:rPr lang="en-GB" dirty="0"/>
              <a:t>“It appears that” “It seems that”</a:t>
            </a:r>
          </a:p>
          <a:p>
            <a:pPr lvl="2"/>
            <a:r>
              <a:rPr lang="en-GB" dirty="0"/>
              <a:t>“The author conducted this”, “It is clear that” *</a:t>
            </a:r>
          </a:p>
        </p:txBody>
      </p:sp>
      <p:sp>
        <p:nvSpPr>
          <p:cNvPr id="4" name="Content Placeholder 2">
            <a:extLst>
              <a:ext uri="{FF2B5EF4-FFF2-40B4-BE49-F238E27FC236}">
                <a16:creationId xmlns:a16="http://schemas.microsoft.com/office/drawing/2014/main" id="{A9F30DFB-9EA3-49A9-A951-4006476552E2}"/>
              </a:ext>
            </a:extLst>
          </p:cNvPr>
          <p:cNvSpPr txBox="1">
            <a:spLocks/>
          </p:cNvSpPr>
          <p:nvPr/>
        </p:nvSpPr>
        <p:spPr>
          <a:xfrm>
            <a:off x="0" y="4766072"/>
            <a:ext cx="9144000" cy="342898"/>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a:t>* Don’t go crazy with “the author” – it’s a bit of a grey area, you’ll get away with it once or twice but too often means you’re writing very poorly</a:t>
            </a:r>
          </a:p>
        </p:txBody>
      </p:sp>
    </p:spTree>
    <p:extLst>
      <p:ext uri="{BB962C8B-B14F-4D97-AF65-F5344CB8AC3E}">
        <p14:creationId xmlns:p14="http://schemas.microsoft.com/office/powerpoint/2010/main" val="96345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95E2-78D5-4999-B4F7-301FC48D1ED7}"/>
              </a:ext>
            </a:extLst>
          </p:cNvPr>
          <p:cNvSpPr>
            <a:spLocks noGrp="1"/>
          </p:cNvSpPr>
          <p:nvPr>
            <p:ph type="title"/>
          </p:nvPr>
        </p:nvSpPr>
        <p:spPr/>
        <p:txBody>
          <a:bodyPr/>
          <a:lstStyle/>
          <a:p>
            <a:r>
              <a:rPr lang="en-GB" dirty="0"/>
              <a:t>Finding references</a:t>
            </a:r>
          </a:p>
        </p:txBody>
      </p:sp>
      <p:sp>
        <p:nvSpPr>
          <p:cNvPr id="3" name="Content Placeholder 2">
            <a:extLst>
              <a:ext uri="{FF2B5EF4-FFF2-40B4-BE49-F238E27FC236}">
                <a16:creationId xmlns:a16="http://schemas.microsoft.com/office/drawing/2014/main" id="{A51358EE-430E-4883-A56E-9DD5AC8D3A00}"/>
              </a:ext>
            </a:extLst>
          </p:cNvPr>
          <p:cNvSpPr>
            <a:spLocks noGrp="1"/>
          </p:cNvSpPr>
          <p:nvPr>
            <p:ph idx="1"/>
          </p:nvPr>
        </p:nvSpPr>
        <p:spPr/>
        <p:txBody>
          <a:bodyPr/>
          <a:lstStyle/>
          <a:p>
            <a:r>
              <a:rPr lang="en-GB" dirty="0"/>
              <a:t>So how do you find references?</a:t>
            </a:r>
          </a:p>
          <a:p>
            <a:r>
              <a:rPr lang="en-GB" dirty="0"/>
              <a:t>Use the Library discovery service</a:t>
            </a:r>
          </a:p>
          <a:p>
            <a:r>
              <a:rPr lang="en-GB" dirty="0"/>
              <a:t>This links you to materials from our library and from libraries across the world, which you can request (even if they are physical media) to be shipped to our library for you to read</a:t>
            </a:r>
          </a:p>
          <a:p>
            <a:endParaRPr lang="en-GB" dirty="0"/>
          </a:p>
        </p:txBody>
      </p:sp>
    </p:spTree>
    <p:extLst>
      <p:ext uri="{BB962C8B-B14F-4D97-AF65-F5344CB8AC3E}">
        <p14:creationId xmlns:p14="http://schemas.microsoft.com/office/powerpoint/2010/main" val="1432730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2E60-A51D-4096-A678-D0B5BF4CDF74}"/>
              </a:ext>
            </a:extLst>
          </p:cNvPr>
          <p:cNvSpPr>
            <a:spLocks noGrp="1"/>
          </p:cNvSpPr>
          <p:nvPr>
            <p:ph type="title"/>
          </p:nvPr>
        </p:nvSpPr>
        <p:spPr/>
        <p:txBody>
          <a:bodyPr/>
          <a:lstStyle/>
          <a:p>
            <a:r>
              <a:rPr lang="en-GB" dirty="0"/>
              <a:t>ScienceDirect</a:t>
            </a:r>
          </a:p>
        </p:txBody>
      </p:sp>
      <p:sp>
        <p:nvSpPr>
          <p:cNvPr id="3" name="Content Placeholder 2">
            <a:extLst>
              <a:ext uri="{FF2B5EF4-FFF2-40B4-BE49-F238E27FC236}">
                <a16:creationId xmlns:a16="http://schemas.microsoft.com/office/drawing/2014/main" id="{4BE985BF-657C-4291-A041-A681C5EA6F3C}"/>
              </a:ext>
            </a:extLst>
          </p:cNvPr>
          <p:cNvSpPr>
            <a:spLocks noGrp="1"/>
          </p:cNvSpPr>
          <p:nvPr>
            <p:ph idx="1"/>
          </p:nvPr>
        </p:nvSpPr>
        <p:spPr/>
        <p:txBody>
          <a:bodyPr/>
          <a:lstStyle/>
          <a:p>
            <a:r>
              <a:rPr lang="en-GB" dirty="0"/>
              <a:t>Science Direct is a huge database of published academic literature</a:t>
            </a:r>
          </a:p>
          <a:p>
            <a:r>
              <a:rPr lang="en-GB" dirty="0"/>
              <a:t>You can use this to find academic literature in a given area</a:t>
            </a:r>
          </a:p>
          <a:p>
            <a:r>
              <a:rPr lang="en-GB" dirty="0"/>
              <a:t>If you login with your University ID you can get access to a lot of these papers (papers that the University has subscribed to the journal for)</a:t>
            </a:r>
          </a:p>
        </p:txBody>
      </p:sp>
    </p:spTree>
    <p:extLst>
      <p:ext uri="{BB962C8B-B14F-4D97-AF65-F5344CB8AC3E}">
        <p14:creationId xmlns:p14="http://schemas.microsoft.com/office/powerpoint/2010/main" val="151139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28A2-AEF4-4236-96D6-5521C36194F3}"/>
              </a:ext>
            </a:extLst>
          </p:cNvPr>
          <p:cNvSpPr>
            <a:spLocks noGrp="1"/>
          </p:cNvSpPr>
          <p:nvPr>
            <p:ph type="title"/>
          </p:nvPr>
        </p:nvSpPr>
        <p:spPr/>
        <p:txBody>
          <a:bodyPr/>
          <a:lstStyle/>
          <a:p>
            <a:r>
              <a:rPr lang="en-GB" dirty="0"/>
              <a:t>Google Scholar</a:t>
            </a:r>
          </a:p>
        </p:txBody>
      </p:sp>
      <p:sp>
        <p:nvSpPr>
          <p:cNvPr id="3" name="Content Placeholder 2">
            <a:extLst>
              <a:ext uri="{FF2B5EF4-FFF2-40B4-BE49-F238E27FC236}">
                <a16:creationId xmlns:a16="http://schemas.microsoft.com/office/drawing/2014/main" id="{3EA1CF12-1917-48AA-9CFE-A6C361DC3623}"/>
              </a:ext>
            </a:extLst>
          </p:cNvPr>
          <p:cNvSpPr>
            <a:spLocks noGrp="1"/>
          </p:cNvSpPr>
          <p:nvPr>
            <p:ph idx="1"/>
          </p:nvPr>
        </p:nvSpPr>
        <p:spPr/>
        <p:txBody>
          <a:bodyPr/>
          <a:lstStyle/>
          <a:p>
            <a:r>
              <a:rPr lang="en-GB" dirty="0"/>
              <a:t>This is a great way to find academic work</a:t>
            </a:r>
          </a:p>
          <a:p>
            <a:r>
              <a:rPr lang="en-GB" dirty="0"/>
              <a:t>Google allows you to filter and search through an even wider body of literature than science direct or discovery</a:t>
            </a:r>
          </a:p>
          <a:p>
            <a:r>
              <a:rPr lang="en-GB" dirty="0"/>
              <a:t>The downside is you’re even more likely to discover papers you don’t have access too</a:t>
            </a:r>
          </a:p>
        </p:txBody>
      </p:sp>
    </p:spTree>
    <p:extLst>
      <p:ext uri="{BB962C8B-B14F-4D97-AF65-F5344CB8AC3E}">
        <p14:creationId xmlns:p14="http://schemas.microsoft.com/office/powerpoint/2010/main" val="30282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8A1F-9733-492C-B4C7-2D748A52D9C7}"/>
              </a:ext>
            </a:extLst>
          </p:cNvPr>
          <p:cNvSpPr>
            <a:spLocks noGrp="1"/>
          </p:cNvSpPr>
          <p:nvPr>
            <p:ph type="title"/>
          </p:nvPr>
        </p:nvSpPr>
        <p:spPr/>
        <p:txBody>
          <a:bodyPr/>
          <a:lstStyle/>
          <a:p>
            <a:r>
              <a:rPr lang="en-GB" dirty="0"/>
              <a:t>Ordinary Google</a:t>
            </a:r>
          </a:p>
        </p:txBody>
      </p:sp>
      <p:sp>
        <p:nvSpPr>
          <p:cNvPr id="3" name="Content Placeholder 2">
            <a:extLst>
              <a:ext uri="{FF2B5EF4-FFF2-40B4-BE49-F238E27FC236}">
                <a16:creationId xmlns:a16="http://schemas.microsoft.com/office/drawing/2014/main" id="{10EEEC6D-6AC1-469A-8B1B-1D0C1F24BA49}"/>
              </a:ext>
            </a:extLst>
          </p:cNvPr>
          <p:cNvSpPr>
            <a:spLocks noGrp="1"/>
          </p:cNvSpPr>
          <p:nvPr>
            <p:ph idx="1"/>
          </p:nvPr>
        </p:nvSpPr>
        <p:spPr/>
        <p:txBody>
          <a:bodyPr/>
          <a:lstStyle/>
          <a:p>
            <a:r>
              <a:rPr lang="en-GB" dirty="0"/>
              <a:t>If you know the paper title, or the authors name and year of publication, ordinary google search can be an effective way to find a paper</a:t>
            </a:r>
          </a:p>
          <a:p>
            <a:r>
              <a:rPr lang="en-GB" dirty="0"/>
              <a:t>It is less useful when you are not looking for a specific paper</a:t>
            </a:r>
          </a:p>
        </p:txBody>
      </p:sp>
    </p:spTree>
    <p:extLst>
      <p:ext uri="{BB962C8B-B14F-4D97-AF65-F5344CB8AC3E}">
        <p14:creationId xmlns:p14="http://schemas.microsoft.com/office/powerpoint/2010/main" val="3638670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6C7A3-E73D-4173-B40E-D5297691BCC6}"/>
              </a:ext>
            </a:extLst>
          </p:cNvPr>
          <p:cNvSpPr>
            <a:spLocks noGrp="1"/>
          </p:cNvSpPr>
          <p:nvPr>
            <p:ph type="title"/>
          </p:nvPr>
        </p:nvSpPr>
        <p:spPr/>
        <p:txBody>
          <a:bodyPr/>
          <a:lstStyle/>
          <a:p>
            <a:r>
              <a:rPr lang="en-GB" dirty="0" err="1"/>
              <a:t>Researchgate</a:t>
            </a:r>
            <a:endParaRPr lang="en-GB" dirty="0"/>
          </a:p>
        </p:txBody>
      </p:sp>
      <p:sp>
        <p:nvSpPr>
          <p:cNvPr id="3" name="Content Placeholder 2">
            <a:extLst>
              <a:ext uri="{FF2B5EF4-FFF2-40B4-BE49-F238E27FC236}">
                <a16:creationId xmlns:a16="http://schemas.microsoft.com/office/drawing/2014/main" id="{750A796F-CD1C-4466-A5B5-8343742F118F}"/>
              </a:ext>
            </a:extLst>
          </p:cNvPr>
          <p:cNvSpPr>
            <a:spLocks noGrp="1"/>
          </p:cNvSpPr>
          <p:nvPr>
            <p:ph idx="1"/>
          </p:nvPr>
        </p:nvSpPr>
        <p:spPr/>
        <p:txBody>
          <a:bodyPr/>
          <a:lstStyle/>
          <a:p>
            <a:r>
              <a:rPr lang="en-GB" dirty="0"/>
              <a:t>Research gate is a kind of researchers social network</a:t>
            </a:r>
          </a:p>
          <a:p>
            <a:r>
              <a:rPr lang="en-GB" dirty="0"/>
              <a:t>Researchers can also share publications through this site, which means that it is one place publications may be available</a:t>
            </a:r>
          </a:p>
          <a:p>
            <a:r>
              <a:rPr lang="en-GB" dirty="0"/>
              <a:t>And also that, if you know an author publishes in a specific field, you can have a look at what other work they’ve published if they’re on </a:t>
            </a:r>
            <a:r>
              <a:rPr lang="en-GB" dirty="0" err="1"/>
              <a:t>researchgate</a:t>
            </a:r>
            <a:endParaRPr lang="en-GB" dirty="0"/>
          </a:p>
        </p:txBody>
      </p:sp>
    </p:spTree>
    <p:extLst>
      <p:ext uri="{BB962C8B-B14F-4D97-AF65-F5344CB8AC3E}">
        <p14:creationId xmlns:p14="http://schemas.microsoft.com/office/powerpoint/2010/main" val="691337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CAA0-2DA7-4478-B9B1-184A3495967D}"/>
              </a:ext>
            </a:extLst>
          </p:cNvPr>
          <p:cNvSpPr>
            <a:spLocks noGrp="1"/>
          </p:cNvSpPr>
          <p:nvPr>
            <p:ph type="title"/>
          </p:nvPr>
        </p:nvSpPr>
        <p:spPr>
          <a:xfrm>
            <a:off x="902189" y="213132"/>
            <a:ext cx="7338060" cy="798704"/>
          </a:xfrm>
        </p:spPr>
        <p:txBody>
          <a:bodyPr>
            <a:normAutofit fontScale="90000"/>
          </a:bodyPr>
          <a:lstStyle/>
          <a:p>
            <a:r>
              <a:rPr lang="en-GB" dirty="0"/>
              <a:t>What to do if you can’t access a paper?</a:t>
            </a:r>
          </a:p>
        </p:txBody>
      </p:sp>
      <p:sp>
        <p:nvSpPr>
          <p:cNvPr id="3" name="Content Placeholder 2">
            <a:extLst>
              <a:ext uri="{FF2B5EF4-FFF2-40B4-BE49-F238E27FC236}">
                <a16:creationId xmlns:a16="http://schemas.microsoft.com/office/drawing/2014/main" id="{E6305BB5-BDFA-4AA9-957B-7487D8536A2B}"/>
              </a:ext>
            </a:extLst>
          </p:cNvPr>
          <p:cNvSpPr>
            <a:spLocks noGrp="1"/>
          </p:cNvSpPr>
          <p:nvPr>
            <p:ph idx="1"/>
          </p:nvPr>
        </p:nvSpPr>
        <p:spPr/>
        <p:txBody>
          <a:bodyPr/>
          <a:lstStyle/>
          <a:p>
            <a:r>
              <a:rPr lang="en-GB" dirty="0"/>
              <a:t>Check if there’s a similar paper you can access, based on the title, authors and abstract</a:t>
            </a:r>
          </a:p>
          <a:p>
            <a:r>
              <a:rPr lang="en-GB" dirty="0"/>
              <a:t>E-mail the authors and tell them you’re interested in their paper, and ask if they can send you a copy</a:t>
            </a:r>
          </a:p>
          <a:p>
            <a:pPr lvl="1"/>
            <a:r>
              <a:rPr lang="en-GB" dirty="0"/>
              <a:t>Authors often have the rights to pre-release copies they are free to distribute, and gain no income from journal publications so won’t be losing out in any way by doing this</a:t>
            </a:r>
          </a:p>
          <a:p>
            <a:endParaRPr lang="en-GB" dirty="0"/>
          </a:p>
        </p:txBody>
      </p:sp>
    </p:spTree>
    <p:extLst>
      <p:ext uri="{BB962C8B-B14F-4D97-AF65-F5344CB8AC3E}">
        <p14:creationId xmlns:p14="http://schemas.microsoft.com/office/powerpoint/2010/main" val="1958686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2790-D256-4D7D-AB55-AF646B3BD054}"/>
              </a:ext>
            </a:extLst>
          </p:cNvPr>
          <p:cNvSpPr>
            <a:spLocks noGrp="1"/>
          </p:cNvSpPr>
          <p:nvPr>
            <p:ph type="title"/>
          </p:nvPr>
        </p:nvSpPr>
        <p:spPr/>
        <p:txBody>
          <a:bodyPr/>
          <a:lstStyle/>
          <a:p>
            <a:r>
              <a:rPr lang="en-GB" dirty="0"/>
              <a:t>In this session</a:t>
            </a:r>
          </a:p>
        </p:txBody>
      </p:sp>
      <p:sp>
        <p:nvSpPr>
          <p:cNvPr id="3" name="Content Placeholder 2">
            <a:extLst>
              <a:ext uri="{FF2B5EF4-FFF2-40B4-BE49-F238E27FC236}">
                <a16:creationId xmlns:a16="http://schemas.microsoft.com/office/drawing/2014/main" id="{2CB009E7-10A2-4599-B8E8-30501074A0D0}"/>
              </a:ext>
            </a:extLst>
          </p:cNvPr>
          <p:cNvSpPr>
            <a:spLocks noGrp="1"/>
          </p:cNvSpPr>
          <p:nvPr>
            <p:ph idx="1"/>
          </p:nvPr>
        </p:nvSpPr>
        <p:spPr/>
        <p:txBody>
          <a:bodyPr/>
          <a:lstStyle/>
          <a:p>
            <a:pPr marL="0" indent="0">
              <a:buNone/>
            </a:pPr>
            <a:r>
              <a:rPr lang="en-GB" dirty="0"/>
              <a:t>Meaningful Play</a:t>
            </a:r>
          </a:p>
          <a:p>
            <a:pPr marL="0" indent="0">
              <a:buNone/>
            </a:pPr>
            <a:r>
              <a:rPr lang="en-GB" dirty="0"/>
              <a:t>Narrative</a:t>
            </a:r>
          </a:p>
          <a:p>
            <a:pPr marL="0" indent="0">
              <a:buNone/>
            </a:pPr>
            <a:r>
              <a:rPr lang="en-GB" dirty="0"/>
              <a:t>“The Hero’s Journey!”</a:t>
            </a:r>
          </a:p>
          <a:p>
            <a:pPr marL="0" indent="0">
              <a:buNone/>
            </a:pPr>
            <a:r>
              <a:rPr lang="en-GB" dirty="0"/>
              <a:t>Referencing and Academic Writing</a:t>
            </a:r>
          </a:p>
        </p:txBody>
      </p:sp>
      <p:sp>
        <p:nvSpPr>
          <p:cNvPr id="4" name="Slide Number Placeholder 3">
            <a:extLst>
              <a:ext uri="{FF2B5EF4-FFF2-40B4-BE49-F238E27FC236}">
                <a16:creationId xmlns:a16="http://schemas.microsoft.com/office/drawing/2014/main" id="{7AAF7A27-A340-4ECF-A1A9-FC488F2E35BE}"/>
              </a:ext>
            </a:extLst>
          </p:cNvPr>
          <p:cNvSpPr>
            <a:spLocks noGrp="1"/>
          </p:cNvSpPr>
          <p:nvPr>
            <p:ph type="sldNum" sz="quarter" idx="12"/>
          </p:nvPr>
        </p:nvSpPr>
        <p:spPr/>
        <p:txBody>
          <a:bodyPr/>
          <a:lstStyle/>
          <a:p>
            <a:fld id="{93D4C1C2-5B6E-2F46-9ED0-2C366A772FD4}" type="slidenum">
              <a:rPr lang="en-GB" smtClean="0"/>
              <a:t>3</a:t>
            </a:fld>
            <a:endParaRPr lang="en-GB"/>
          </a:p>
        </p:txBody>
      </p:sp>
    </p:spTree>
    <p:extLst>
      <p:ext uri="{BB962C8B-B14F-4D97-AF65-F5344CB8AC3E}">
        <p14:creationId xmlns:p14="http://schemas.microsoft.com/office/powerpoint/2010/main" val="2796032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644A-D3A6-4F5B-87ED-8B2B025703D1}"/>
              </a:ext>
            </a:extLst>
          </p:cNvPr>
          <p:cNvSpPr>
            <a:spLocks noGrp="1"/>
          </p:cNvSpPr>
          <p:nvPr>
            <p:ph type="title"/>
          </p:nvPr>
        </p:nvSpPr>
        <p:spPr>
          <a:xfrm>
            <a:off x="902189" y="213132"/>
            <a:ext cx="7338060" cy="768724"/>
          </a:xfrm>
        </p:spPr>
        <p:txBody>
          <a:bodyPr>
            <a:normAutofit fontScale="90000"/>
          </a:bodyPr>
          <a:lstStyle/>
          <a:p>
            <a:r>
              <a:rPr lang="en-GB" dirty="0"/>
              <a:t>What counts as an academic reference?</a:t>
            </a:r>
          </a:p>
        </p:txBody>
      </p:sp>
      <p:sp>
        <p:nvSpPr>
          <p:cNvPr id="3" name="Content Placeholder 2">
            <a:extLst>
              <a:ext uri="{FF2B5EF4-FFF2-40B4-BE49-F238E27FC236}">
                <a16:creationId xmlns:a16="http://schemas.microsoft.com/office/drawing/2014/main" id="{E909CEB3-2FBE-4101-8A4F-4CCBCA0F6666}"/>
              </a:ext>
            </a:extLst>
          </p:cNvPr>
          <p:cNvSpPr>
            <a:spLocks noGrp="1"/>
          </p:cNvSpPr>
          <p:nvPr>
            <p:ph idx="1"/>
          </p:nvPr>
        </p:nvSpPr>
        <p:spPr/>
        <p:txBody>
          <a:bodyPr/>
          <a:lstStyle/>
          <a:p>
            <a:r>
              <a:rPr lang="en-GB" dirty="0"/>
              <a:t>In order of preference</a:t>
            </a:r>
          </a:p>
          <a:p>
            <a:pPr lvl="1"/>
            <a:r>
              <a:rPr lang="en-GB" dirty="0"/>
              <a:t>Peer reviewed journal publications</a:t>
            </a:r>
          </a:p>
          <a:p>
            <a:pPr lvl="1"/>
            <a:r>
              <a:rPr lang="en-GB" dirty="0"/>
              <a:t>Peer reviewed conference publications</a:t>
            </a:r>
          </a:p>
          <a:p>
            <a:pPr lvl="1"/>
            <a:r>
              <a:rPr lang="en-GB" dirty="0"/>
              <a:t>Academic literatures, i.e. books, industry reports</a:t>
            </a:r>
          </a:p>
          <a:p>
            <a:pPr lvl="1"/>
            <a:r>
              <a:rPr lang="en-GB" dirty="0"/>
              <a:t>PhD theses, </a:t>
            </a:r>
            <a:r>
              <a:rPr lang="en-GB" dirty="0" err="1"/>
              <a:t>Msc</a:t>
            </a:r>
            <a:r>
              <a:rPr lang="en-GB" dirty="0"/>
              <a:t> dissertations</a:t>
            </a:r>
          </a:p>
          <a:p>
            <a:pPr lvl="1"/>
            <a:r>
              <a:rPr lang="en-GB" dirty="0"/>
              <a:t>Technical documentation produced by companies</a:t>
            </a:r>
          </a:p>
        </p:txBody>
      </p:sp>
    </p:spTree>
    <p:extLst>
      <p:ext uri="{BB962C8B-B14F-4D97-AF65-F5344CB8AC3E}">
        <p14:creationId xmlns:p14="http://schemas.microsoft.com/office/powerpoint/2010/main" val="2371118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9766-AE7C-4C48-A938-8199DDD2030B}"/>
              </a:ext>
            </a:extLst>
          </p:cNvPr>
          <p:cNvSpPr>
            <a:spLocks noGrp="1"/>
          </p:cNvSpPr>
          <p:nvPr>
            <p:ph type="title"/>
          </p:nvPr>
        </p:nvSpPr>
        <p:spPr>
          <a:xfrm>
            <a:off x="902189" y="213132"/>
            <a:ext cx="7338060" cy="768724"/>
          </a:xfrm>
        </p:spPr>
        <p:txBody>
          <a:bodyPr>
            <a:normAutofit fontScale="90000"/>
          </a:bodyPr>
          <a:lstStyle/>
          <a:p>
            <a:r>
              <a:rPr lang="en-GB" dirty="0"/>
              <a:t>What do not count as academic references?</a:t>
            </a:r>
          </a:p>
        </p:txBody>
      </p:sp>
      <p:sp>
        <p:nvSpPr>
          <p:cNvPr id="3" name="Content Placeholder 2">
            <a:extLst>
              <a:ext uri="{FF2B5EF4-FFF2-40B4-BE49-F238E27FC236}">
                <a16:creationId xmlns:a16="http://schemas.microsoft.com/office/drawing/2014/main" id="{5E0B6906-F23E-4E2A-ABC5-92E87936C293}"/>
              </a:ext>
            </a:extLst>
          </p:cNvPr>
          <p:cNvSpPr>
            <a:spLocks noGrp="1"/>
          </p:cNvSpPr>
          <p:nvPr>
            <p:ph idx="1"/>
          </p:nvPr>
        </p:nvSpPr>
        <p:spPr/>
        <p:txBody>
          <a:bodyPr/>
          <a:lstStyle/>
          <a:p>
            <a:r>
              <a:rPr lang="en-GB" dirty="0"/>
              <a:t>Everything else!</a:t>
            </a:r>
          </a:p>
          <a:p>
            <a:r>
              <a:rPr lang="en-GB" dirty="0"/>
              <a:t>But a short list of common problem references</a:t>
            </a:r>
          </a:p>
          <a:p>
            <a:pPr lvl="1"/>
            <a:r>
              <a:rPr lang="en-GB" dirty="0"/>
              <a:t>Wikipedia (although sometimes a way to find proper references, Wikipedia is not peer reviewed and does not count)</a:t>
            </a:r>
          </a:p>
          <a:p>
            <a:pPr lvl="1"/>
            <a:r>
              <a:rPr lang="en-GB" dirty="0"/>
              <a:t>Marketing websites published by companies (these are biased by their very nature)</a:t>
            </a:r>
          </a:p>
          <a:p>
            <a:pPr lvl="1"/>
            <a:r>
              <a:rPr lang="en-GB" dirty="0"/>
              <a:t>Magazine articles (these have no scientific standing regardless of the author)</a:t>
            </a:r>
          </a:p>
          <a:p>
            <a:pPr lvl="1"/>
            <a:r>
              <a:rPr lang="en-GB" dirty="0"/>
              <a:t>YouTube videos / tutorials</a:t>
            </a:r>
          </a:p>
          <a:p>
            <a:pPr lvl="1"/>
            <a:endParaRPr lang="en-GB" dirty="0"/>
          </a:p>
        </p:txBody>
      </p:sp>
    </p:spTree>
    <p:extLst>
      <p:ext uri="{BB962C8B-B14F-4D97-AF65-F5344CB8AC3E}">
        <p14:creationId xmlns:p14="http://schemas.microsoft.com/office/powerpoint/2010/main" val="2956128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FD46C-369D-446B-ADB5-F5C83075CFFA}"/>
              </a:ext>
            </a:extLst>
          </p:cNvPr>
          <p:cNvSpPr>
            <a:spLocks noGrp="1"/>
          </p:cNvSpPr>
          <p:nvPr>
            <p:ph type="title"/>
          </p:nvPr>
        </p:nvSpPr>
        <p:spPr/>
        <p:txBody>
          <a:bodyPr/>
          <a:lstStyle/>
          <a:p>
            <a:r>
              <a:rPr lang="en-GB" dirty="0"/>
              <a:t>What if there is no literature?</a:t>
            </a:r>
          </a:p>
        </p:txBody>
      </p:sp>
      <p:sp>
        <p:nvSpPr>
          <p:cNvPr id="3" name="Content Placeholder 2">
            <a:extLst>
              <a:ext uri="{FF2B5EF4-FFF2-40B4-BE49-F238E27FC236}">
                <a16:creationId xmlns:a16="http://schemas.microsoft.com/office/drawing/2014/main" id="{D87D1A24-B734-403C-9825-895D795B10FB}"/>
              </a:ext>
            </a:extLst>
          </p:cNvPr>
          <p:cNvSpPr>
            <a:spLocks noGrp="1"/>
          </p:cNvSpPr>
          <p:nvPr>
            <p:ph idx="1"/>
          </p:nvPr>
        </p:nvSpPr>
        <p:spPr/>
        <p:txBody>
          <a:bodyPr/>
          <a:lstStyle/>
          <a:p>
            <a:r>
              <a:rPr lang="en-GB" dirty="0"/>
              <a:t>You did not search hard enough.</a:t>
            </a:r>
          </a:p>
          <a:p>
            <a:r>
              <a:rPr lang="en-GB" dirty="0"/>
              <a:t>There is enough literature out there that you can ALWAYS find something that is relevant</a:t>
            </a:r>
          </a:p>
          <a:p>
            <a:r>
              <a:rPr lang="en-GB" dirty="0"/>
              <a:t>It doesn’t have to be 100% specific to your critique, it can be something from a different field even, as long as there is a link</a:t>
            </a:r>
          </a:p>
          <a:p>
            <a:r>
              <a:rPr lang="en-GB" dirty="0"/>
              <a:t>For example, general design literature could be validly referenced in an analysis of a game design</a:t>
            </a:r>
          </a:p>
        </p:txBody>
      </p:sp>
    </p:spTree>
    <p:extLst>
      <p:ext uri="{BB962C8B-B14F-4D97-AF65-F5344CB8AC3E}">
        <p14:creationId xmlns:p14="http://schemas.microsoft.com/office/powerpoint/2010/main" val="2506119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1CF37-61CD-4043-A4E0-428B4B02516D}"/>
              </a:ext>
            </a:extLst>
          </p:cNvPr>
          <p:cNvSpPr>
            <a:spLocks noGrp="1"/>
          </p:cNvSpPr>
          <p:nvPr>
            <p:ph type="title"/>
          </p:nvPr>
        </p:nvSpPr>
        <p:spPr/>
        <p:txBody>
          <a:bodyPr/>
          <a:lstStyle/>
          <a:p>
            <a:r>
              <a:rPr lang="en-GB" dirty="0"/>
              <a:t>Reading academic literature</a:t>
            </a:r>
          </a:p>
        </p:txBody>
      </p:sp>
      <p:sp>
        <p:nvSpPr>
          <p:cNvPr id="3" name="Content Placeholder 2">
            <a:extLst>
              <a:ext uri="{FF2B5EF4-FFF2-40B4-BE49-F238E27FC236}">
                <a16:creationId xmlns:a16="http://schemas.microsoft.com/office/drawing/2014/main" id="{F630F208-404B-450B-8632-4DEF9D7698C0}"/>
              </a:ext>
            </a:extLst>
          </p:cNvPr>
          <p:cNvSpPr>
            <a:spLocks noGrp="1"/>
          </p:cNvSpPr>
          <p:nvPr>
            <p:ph idx="1"/>
          </p:nvPr>
        </p:nvSpPr>
        <p:spPr/>
        <p:txBody>
          <a:bodyPr>
            <a:normAutofit fontScale="85000" lnSpcReduction="20000"/>
          </a:bodyPr>
          <a:lstStyle/>
          <a:p>
            <a:r>
              <a:rPr lang="en-GB" dirty="0"/>
              <a:t>Yes, I know you know how to read</a:t>
            </a:r>
          </a:p>
          <a:p>
            <a:r>
              <a:rPr lang="en-GB" dirty="0"/>
              <a:t>Reading papers isn’t like reading a book, though</a:t>
            </a:r>
          </a:p>
          <a:p>
            <a:r>
              <a:rPr lang="en-GB" dirty="0"/>
              <a:t>Read the abstract first, and identify if the paper sounds relevant enough to even bother continuing</a:t>
            </a:r>
          </a:p>
          <a:p>
            <a:r>
              <a:rPr lang="en-GB" dirty="0"/>
              <a:t>Then, the introduction, which should allow you to identify key themes, aims, and what the paper will cover exactly</a:t>
            </a:r>
          </a:p>
          <a:p>
            <a:r>
              <a:rPr lang="en-GB" dirty="0"/>
              <a:t>Skim the rest, and read the conclusions of the paper</a:t>
            </a:r>
          </a:p>
          <a:p>
            <a:r>
              <a:rPr lang="en-GB" dirty="0"/>
              <a:t>If at this point, you think you should reference the paper, read through it another 2-3 times and try to gain an understanding of what the authors did, and how they reached their conclusions</a:t>
            </a:r>
          </a:p>
          <a:p>
            <a:r>
              <a:rPr lang="en-GB" dirty="0"/>
              <a:t>Finally, if there is any math, try to understand this as a last step – you guys probably don’t need to worry about this too much</a:t>
            </a:r>
          </a:p>
          <a:p>
            <a:r>
              <a:rPr lang="en-GB" dirty="0"/>
              <a:t>Handy hint – I find highlighters help me to separate out the key parts and important takeaways from papers</a:t>
            </a:r>
          </a:p>
        </p:txBody>
      </p:sp>
    </p:spTree>
    <p:extLst>
      <p:ext uri="{BB962C8B-B14F-4D97-AF65-F5344CB8AC3E}">
        <p14:creationId xmlns:p14="http://schemas.microsoft.com/office/powerpoint/2010/main" val="3386535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9389-4703-4763-BED6-03FDD413BA80}"/>
              </a:ext>
            </a:extLst>
          </p:cNvPr>
          <p:cNvSpPr>
            <a:spLocks noGrp="1"/>
          </p:cNvSpPr>
          <p:nvPr>
            <p:ph type="title"/>
          </p:nvPr>
        </p:nvSpPr>
        <p:spPr/>
        <p:txBody>
          <a:bodyPr/>
          <a:lstStyle/>
          <a:p>
            <a:r>
              <a:rPr lang="en-GB" dirty="0"/>
              <a:t>Tutorial</a:t>
            </a:r>
          </a:p>
        </p:txBody>
      </p:sp>
      <p:sp>
        <p:nvSpPr>
          <p:cNvPr id="3" name="Content Placeholder 2">
            <a:extLst>
              <a:ext uri="{FF2B5EF4-FFF2-40B4-BE49-F238E27FC236}">
                <a16:creationId xmlns:a16="http://schemas.microsoft.com/office/drawing/2014/main" id="{6E9D0365-8D1A-4024-8B8D-73DFCF58E4A5}"/>
              </a:ext>
            </a:extLst>
          </p:cNvPr>
          <p:cNvSpPr>
            <a:spLocks noGrp="1"/>
          </p:cNvSpPr>
          <p:nvPr>
            <p:ph idx="1"/>
          </p:nvPr>
        </p:nvSpPr>
        <p:spPr/>
        <p:txBody>
          <a:bodyPr>
            <a:normAutofit fontScale="92500" lnSpcReduction="20000"/>
          </a:bodyPr>
          <a:lstStyle/>
          <a:p>
            <a:r>
              <a:rPr lang="en-GB" dirty="0"/>
              <a:t>Get into groups of 2-3, and pick a game</a:t>
            </a:r>
          </a:p>
          <a:p>
            <a:r>
              <a:rPr lang="en-GB" dirty="0"/>
              <a:t>Analyse the game, trying to identify the actions, what the outcomes from those actions are, and how they fit into the greater context of the game</a:t>
            </a:r>
          </a:p>
          <a:p>
            <a:r>
              <a:rPr lang="en-GB" dirty="0"/>
              <a:t>Try to identify how this combination results in meaningful play within that game</a:t>
            </a:r>
          </a:p>
          <a:p>
            <a:r>
              <a:rPr lang="en-GB" dirty="0"/>
              <a:t>Does the game have a narrative? If so, try to identify whether it fits with the hero’s journey structure, and whether it is branching or parallel?</a:t>
            </a:r>
          </a:p>
          <a:p>
            <a:r>
              <a:rPr lang="en-GB" dirty="0"/>
              <a:t>Does this narrative contextualise outcomes of actions, helping to lead towards meaningful play? How?</a:t>
            </a:r>
          </a:p>
          <a:p>
            <a:r>
              <a:rPr lang="en-GB" dirty="0"/>
              <a:t>Post your analysis in the forum on moodle once completed</a:t>
            </a:r>
          </a:p>
          <a:p>
            <a:r>
              <a:rPr lang="en-GB" dirty="0"/>
              <a:t>Once complete – continue writing your assignments and seek feedback from tutors</a:t>
            </a:r>
          </a:p>
          <a:p>
            <a:r>
              <a:rPr lang="en-GB" dirty="0"/>
              <a:t>Check your writing so far follows the hints and tips on academic writing and references that I’ve given today</a:t>
            </a:r>
          </a:p>
        </p:txBody>
      </p:sp>
      <p:sp>
        <p:nvSpPr>
          <p:cNvPr id="4" name="Slide Number Placeholder 3">
            <a:extLst>
              <a:ext uri="{FF2B5EF4-FFF2-40B4-BE49-F238E27FC236}">
                <a16:creationId xmlns:a16="http://schemas.microsoft.com/office/drawing/2014/main" id="{6ED79ED6-60CE-41EF-9632-6D9F3F1528C7}"/>
              </a:ext>
            </a:extLst>
          </p:cNvPr>
          <p:cNvSpPr>
            <a:spLocks noGrp="1"/>
          </p:cNvSpPr>
          <p:nvPr>
            <p:ph type="sldNum" sz="quarter" idx="12"/>
          </p:nvPr>
        </p:nvSpPr>
        <p:spPr/>
        <p:txBody>
          <a:bodyPr/>
          <a:lstStyle/>
          <a:p>
            <a:fld id="{93D4C1C2-5B6E-2F46-9ED0-2C366A772FD4}" type="slidenum">
              <a:rPr lang="en-GB" smtClean="0"/>
              <a:t>34</a:t>
            </a:fld>
            <a:endParaRPr lang="en-GB"/>
          </a:p>
        </p:txBody>
      </p:sp>
    </p:spTree>
    <p:extLst>
      <p:ext uri="{BB962C8B-B14F-4D97-AF65-F5344CB8AC3E}">
        <p14:creationId xmlns:p14="http://schemas.microsoft.com/office/powerpoint/2010/main" val="361216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D209D-53A7-4939-A8FB-EDDEC58C8EAE}"/>
              </a:ext>
            </a:extLst>
          </p:cNvPr>
          <p:cNvSpPr>
            <a:spLocks noGrp="1"/>
          </p:cNvSpPr>
          <p:nvPr>
            <p:ph type="title"/>
          </p:nvPr>
        </p:nvSpPr>
        <p:spPr/>
        <p:txBody>
          <a:bodyPr/>
          <a:lstStyle/>
          <a:p>
            <a:r>
              <a:rPr lang="en-GB" dirty="0"/>
              <a:t>Meaningful play</a:t>
            </a:r>
          </a:p>
        </p:txBody>
      </p:sp>
      <p:sp>
        <p:nvSpPr>
          <p:cNvPr id="3" name="Content Placeholder 2">
            <a:extLst>
              <a:ext uri="{FF2B5EF4-FFF2-40B4-BE49-F238E27FC236}">
                <a16:creationId xmlns:a16="http://schemas.microsoft.com/office/drawing/2014/main" id="{DF6C2D64-E7F9-4824-8312-3575CA21BF6E}"/>
              </a:ext>
            </a:extLst>
          </p:cNvPr>
          <p:cNvSpPr>
            <a:spLocks noGrp="1"/>
          </p:cNvSpPr>
          <p:nvPr>
            <p:ph idx="1"/>
          </p:nvPr>
        </p:nvSpPr>
        <p:spPr/>
        <p:txBody>
          <a:bodyPr/>
          <a:lstStyle/>
          <a:p>
            <a:pPr marL="0" indent="0">
              <a:buNone/>
            </a:pPr>
            <a:r>
              <a:rPr lang="en-GB" sz="2400" i="1" dirty="0"/>
              <a:t>“In play there is something “at play” which transcends the immediate needs of life and imparts meaning to the action. All play means something.” </a:t>
            </a:r>
            <a:r>
              <a:rPr lang="en-GB" dirty="0"/>
              <a:t>–  </a:t>
            </a:r>
            <a:r>
              <a:rPr lang="en-GB" dirty="0" err="1"/>
              <a:t>Gillin</a:t>
            </a:r>
            <a:r>
              <a:rPr lang="en-GB" dirty="0"/>
              <a:t> and Huizinga (1951)</a:t>
            </a:r>
          </a:p>
          <a:p>
            <a:r>
              <a:rPr lang="en-GB" dirty="0"/>
              <a:t>There are various interpretations of this quote – ranging from the reasonable to the ridiculous</a:t>
            </a:r>
          </a:p>
          <a:p>
            <a:r>
              <a:rPr lang="en-GB" dirty="0"/>
              <a:t>But in my personal opinion, the intent of the author is fairly clear</a:t>
            </a:r>
          </a:p>
          <a:p>
            <a:r>
              <a:rPr lang="en-GB" dirty="0"/>
              <a:t>I believe he is saying, there is more to play than mindless activity. When playing, we play with intent and with an understanding of the meaning of our play, which is shaped by us as players and not created (although it can be helped or hindered) by the rules of the game</a:t>
            </a: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A35A451B-EAFC-4582-8C20-EF5CF803FFB9}"/>
              </a:ext>
            </a:extLst>
          </p:cNvPr>
          <p:cNvSpPr>
            <a:spLocks noGrp="1"/>
          </p:cNvSpPr>
          <p:nvPr>
            <p:ph type="sldNum" sz="quarter" idx="12"/>
          </p:nvPr>
        </p:nvSpPr>
        <p:spPr/>
        <p:txBody>
          <a:bodyPr/>
          <a:lstStyle/>
          <a:p>
            <a:fld id="{93D4C1C2-5B6E-2F46-9ED0-2C366A772FD4}" type="slidenum">
              <a:rPr lang="en-GB" smtClean="0"/>
              <a:t>4</a:t>
            </a:fld>
            <a:endParaRPr lang="en-GB" dirty="0"/>
          </a:p>
        </p:txBody>
      </p:sp>
    </p:spTree>
    <p:extLst>
      <p:ext uri="{BB962C8B-B14F-4D97-AF65-F5344CB8AC3E}">
        <p14:creationId xmlns:p14="http://schemas.microsoft.com/office/powerpoint/2010/main" val="1953932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392E-23DF-456E-A99D-7A770300A4A7}"/>
              </a:ext>
            </a:extLst>
          </p:cNvPr>
          <p:cNvSpPr>
            <a:spLocks noGrp="1"/>
          </p:cNvSpPr>
          <p:nvPr>
            <p:ph type="title"/>
          </p:nvPr>
        </p:nvSpPr>
        <p:spPr/>
        <p:txBody>
          <a:bodyPr/>
          <a:lstStyle/>
          <a:p>
            <a:r>
              <a:rPr lang="en-GB" dirty="0"/>
              <a:t>Meaningful play</a:t>
            </a:r>
          </a:p>
        </p:txBody>
      </p:sp>
      <p:sp>
        <p:nvSpPr>
          <p:cNvPr id="3" name="Content Placeholder 2">
            <a:extLst>
              <a:ext uri="{FF2B5EF4-FFF2-40B4-BE49-F238E27FC236}">
                <a16:creationId xmlns:a16="http://schemas.microsoft.com/office/drawing/2014/main" id="{D8F70A77-E507-43F0-88B4-68C87FDB7DCB}"/>
              </a:ext>
            </a:extLst>
          </p:cNvPr>
          <p:cNvSpPr>
            <a:spLocks noGrp="1"/>
          </p:cNvSpPr>
          <p:nvPr>
            <p:ph idx="1"/>
          </p:nvPr>
        </p:nvSpPr>
        <p:spPr/>
        <p:txBody>
          <a:bodyPr>
            <a:normAutofit/>
          </a:bodyPr>
          <a:lstStyle/>
          <a:p>
            <a:r>
              <a:rPr lang="en-GB" sz="2000" dirty="0"/>
              <a:t>The goal of successful games design is the creation of meaningful play</a:t>
            </a:r>
          </a:p>
          <a:p>
            <a:r>
              <a:rPr lang="en-GB" sz="2000" dirty="0"/>
              <a:t>If an experience is meaningful, the player will continue to experience it, will not get bored of experiencing it, and will want to experience it again in the future</a:t>
            </a:r>
          </a:p>
        </p:txBody>
      </p:sp>
      <p:sp>
        <p:nvSpPr>
          <p:cNvPr id="4" name="Slide Number Placeholder 3">
            <a:extLst>
              <a:ext uri="{FF2B5EF4-FFF2-40B4-BE49-F238E27FC236}">
                <a16:creationId xmlns:a16="http://schemas.microsoft.com/office/drawing/2014/main" id="{AE930865-526F-4C27-A3F1-3796FA8A583A}"/>
              </a:ext>
            </a:extLst>
          </p:cNvPr>
          <p:cNvSpPr>
            <a:spLocks noGrp="1"/>
          </p:cNvSpPr>
          <p:nvPr>
            <p:ph type="sldNum" sz="quarter" idx="12"/>
          </p:nvPr>
        </p:nvSpPr>
        <p:spPr/>
        <p:txBody>
          <a:bodyPr/>
          <a:lstStyle/>
          <a:p>
            <a:fld id="{93D4C1C2-5B6E-2F46-9ED0-2C366A772FD4}" type="slidenum">
              <a:rPr lang="en-GB" smtClean="0"/>
              <a:t>5</a:t>
            </a:fld>
            <a:endParaRPr lang="en-GB"/>
          </a:p>
        </p:txBody>
      </p:sp>
    </p:spTree>
    <p:extLst>
      <p:ext uri="{BB962C8B-B14F-4D97-AF65-F5344CB8AC3E}">
        <p14:creationId xmlns:p14="http://schemas.microsoft.com/office/powerpoint/2010/main" val="62404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120E-6FDA-41EB-B39B-EFBC6AFA3FA3}"/>
              </a:ext>
            </a:extLst>
          </p:cNvPr>
          <p:cNvSpPr>
            <a:spLocks noGrp="1"/>
          </p:cNvSpPr>
          <p:nvPr>
            <p:ph type="title"/>
          </p:nvPr>
        </p:nvSpPr>
        <p:spPr/>
        <p:txBody>
          <a:bodyPr/>
          <a:lstStyle/>
          <a:p>
            <a:r>
              <a:rPr lang="en-GB" dirty="0"/>
              <a:t>Examples</a:t>
            </a:r>
          </a:p>
        </p:txBody>
      </p:sp>
      <p:sp>
        <p:nvSpPr>
          <p:cNvPr id="3" name="Content Placeholder 2">
            <a:extLst>
              <a:ext uri="{FF2B5EF4-FFF2-40B4-BE49-F238E27FC236}">
                <a16:creationId xmlns:a16="http://schemas.microsoft.com/office/drawing/2014/main" id="{9824C4DD-5B5A-4783-9D6D-82037B7EB8F1}"/>
              </a:ext>
            </a:extLst>
          </p:cNvPr>
          <p:cNvSpPr>
            <a:spLocks noGrp="1"/>
          </p:cNvSpPr>
          <p:nvPr>
            <p:ph idx="1"/>
          </p:nvPr>
        </p:nvSpPr>
        <p:spPr>
          <a:xfrm>
            <a:off x="119921" y="1508760"/>
            <a:ext cx="3357797" cy="3154680"/>
          </a:xfrm>
        </p:spPr>
        <p:txBody>
          <a:bodyPr>
            <a:normAutofit/>
          </a:bodyPr>
          <a:lstStyle/>
          <a:p>
            <a:r>
              <a:rPr lang="en-GB" sz="2000" dirty="0"/>
              <a:t>Some good examples of meaningful play:</a:t>
            </a:r>
          </a:p>
          <a:p>
            <a:pPr lvl="1"/>
            <a:r>
              <a:rPr lang="en-GB" sz="1800" dirty="0"/>
              <a:t>Intellectual duelling in chess</a:t>
            </a:r>
          </a:p>
          <a:p>
            <a:pPr lvl="1"/>
            <a:r>
              <a:rPr lang="en-GB" sz="1800" dirty="0"/>
              <a:t>Playing as a member of a World of Warcraft raiding team</a:t>
            </a:r>
          </a:p>
          <a:p>
            <a:pPr lvl="1"/>
            <a:r>
              <a:rPr lang="en-GB" sz="1800" dirty="0"/>
              <a:t>Playing as a member of a CS:GO team in a tournament</a:t>
            </a:r>
          </a:p>
        </p:txBody>
      </p:sp>
      <p:sp>
        <p:nvSpPr>
          <p:cNvPr id="4" name="Slide Number Placeholder 3">
            <a:extLst>
              <a:ext uri="{FF2B5EF4-FFF2-40B4-BE49-F238E27FC236}">
                <a16:creationId xmlns:a16="http://schemas.microsoft.com/office/drawing/2014/main" id="{4C375351-6E46-4BC6-8AD1-A63D5852F307}"/>
              </a:ext>
            </a:extLst>
          </p:cNvPr>
          <p:cNvSpPr>
            <a:spLocks noGrp="1"/>
          </p:cNvSpPr>
          <p:nvPr>
            <p:ph type="sldNum" sz="quarter" idx="12"/>
          </p:nvPr>
        </p:nvSpPr>
        <p:spPr/>
        <p:txBody>
          <a:bodyPr/>
          <a:lstStyle/>
          <a:p>
            <a:fld id="{93D4C1C2-5B6E-2F46-9ED0-2C366A772FD4}" type="slidenum">
              <a:rPr lang="en-GB" smtClean="0"/>
              <a:t>6</a:t>
            </a:fld>
            <a:endParaRPr lang="en-GB"/>
          </a:p>
        </p:txBody>
      </p:sp>
      <p:pic>
        <p:nvPicPr>
          <p:cNvPr id="1028" name="Picture 4" descr="Image result for chess possibilities">
            <a:extLst>
              <a:ext uri="{FF2B5EF4-FFF2-40B4-BE49-F238E27FC236}">
                <a16:creationId xmlns:a16="http://schemas.microsoft.com/office/drawing/2014/main" id="{4881577A-DCF9-4706-9829-A7BA1C223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089" y="987477"/>
            <a:ext cx="2687991" cy="1800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4A3AA11-64E0-44A2-9352-20DCDD891A05}"/>
              </a:ext>
            </a:extLst>
          </p:cNvPr>
          <p:cNvPicPr>
            <a:picLocks noChangeAspect="1"/>
          </p:cNvPicPr>
          <p:nvPr/>
        </p:nvPicPr>
        <p:blipFill>
          <a:blip r:embed="rId4"/>
          <a:stretch>
            <a:fillRect/>
          </a:stretch>
        </p:blipFill>
        <p:spPr>
          <a:xfrm>
            <a:off x="5792031" y="3311889"/>
            <a:ext cx="3001364" cy="1688267"/>
          </a:xfrm>
          <a:prstGeom prst="rect">
            <a:avLst/>
          </a:prstGeom>
        </p:spPr>
      </p:pic>
      <p:pic>
        <p:nvPicPr>
          <p:cNvPr id="1030" name="Picture 6" descr="Image result for Wow raid">
            <a:extLst>
              <a:ext uri="{FF2B5EF4-FFF2-40B4-BE49-F238E27FC236}">
                <a16:creationId xmlns:a16="http://schemas.microsoft.com/office/drawing/2014/main" id="{D8217232-F390-4FF4-959A-D4022D1171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4937" y="1948451"/>
            <a:ext cx="2960557" cy="1850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4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492DE-9D53-4DC6-8BB0-705075345E0D}"/>
              </a:ext>
            </a:extLst>
          </p:cNvPr>
          <p:cNvSpPr>
            <a:spLocks noGrp="1"/>
          </p:cNvSpPr>
          <p:nvPr>
            <p:ph type="title"/>
          </p:nvPr>
        </p:nvSpPr>
        <p:spPr>
          <a:xfrm>
            <a:off x="902189" y="0"/>
            <a:ext cx="7338060" cy="1131570"/>
          </a:xfrm>
        </p:spPr>
        <p:txBody>
          <a:bodyPr/>
          <a:lstStyle/>
          <a:p>
            <a:r>
              <a:rPr lang="en-GB" dirty="0"/>
              <a:t>What do these types of play have in common?</a:t>
            </a:r>
          </a:p>
        </p:txBody>
      </p:sp>
      <p:sp>
        <p:nvSpPr>
          <p:cNvPr id="3" name="Content Placeholder 2">
            <a:extLst>
              <a:ext uri="{FF2B5EF4-FFF2-40B4-BE49-F238E27FC236}">
                <a16:creationId xmlns:a16="http://schemas.microsoft.com/office/drawing/2014/main" id="{32314851-139D-4264-BA12-5ADE2EA04274}"/>
              </a:ext>
            </a:extLst>
          </p:cNvPr>
          <p:cNvSpPr>
            <a:spLocks noGrp="1"/>
          </p:cNvSpPr>
          <p:nvPr>
            <p:ph idx="1"/>
          </p:nvPr>
        </p:nvSpPr>
        <p:spPr/>
        <p:txBody>
          <a:bodyPr>
            <a:normAutofit/>
          </a:bodyPr>
          <a:lstStyle/>
          <a:p>
            <a:r>
              <a:rPr lang="en-GB" dirty="0"/>
              <a:t>They  all have extra meaning ascribed by the players to the activity of playing</a:t>
            </a:r>
          </a:p>
          <a:p>
            <a:pPr lvl="1"/>
            <a:r>
              <a:rPr lang="en-GB" dirty="0"/>
              <a:t>In Chess, intellectual superiority over ones foe</a:t>
            </a:r>
          </a:p>
          <a:p>
            <a:pPr lvl="1"/>
            <a:r>
              <a:rPr lang="en-GB" dirty="0"/>
              <a:t>In WoW, the perfectly executed teamwork, along with individual performance, along with many hours worth of collecting gear, which enables the defeat of an enemy which otherwise could not be. You also potentially gain more gear, towards the next defeat of an enemy</a:t>
            </a:r>
          </a:p>
          <a:p>
            <a:pPr lvl="1"/>
            <a:r>
              <a:rPr lang="en-GB" dirty="0"/>
              <a:t>In CS:GO, the defeat of other teams, equally as keen to win as your team is, by virtue of your skill, speed, tactics (and sometimes luck)</a:t>
            </a:r>
          </a:p>
          <a:p>
            <a:r>
              <a:rPr lang="en-GB" dirty="0"/>
              <a:t>In each of these examples, the rules of the game by themselves do not necessarily result in meaningful play</a:t>
            </a:r>
          </a:p>
          <a:p>
            <a:r>
              <a:rPr lang="en-GB" dirty="0"/>
              <a:t>It is the combination of the rules of the game, with the player ascribing further meaning, which gives meaningful play</a:t>
            </a:r>
          </a:p>
        </p:txBody>
      </p:sp>
      <p:sp>
        <p:nvSpPr>
          <p:cNvPr id="4" name="Slide Number Placeholder 3">
            <a:extLst>
              <a:ext uri="{FF2B5EF4-FFF2-40B4-BE49-F238E27FC236}">
                <a16:creationId xmlns:a16="http://schemas.microsoft.com/office/drawing/2014/main" id="{0FB19511-B697-44A5-84CB-E17DCF2B16E7}"/>
              </a:ext>
            </a:extLst>
          </p:cNvPr>
          <p:cNvSpPr>
            <a:spLocks noGrp="1"/>
          </p:cNvSpPr>
          <p:nvPr>
            <p:ph type="sldNum" sz="quarter" idx="12"/>
          </p:nvPr>
        </p:nvSpPr>
        <p:spPr/>
        <p:txBody>
          <a:bodyPr/>
          <a:lstStyle/>
          <a:p>
            <a:fld id="{93D4C1C2-5B6E-2F46-9ED0-2C366A772FD4}" type="slidenum">
              <a:rPr lang="en-GB" smtClean="0"/>
              <a:t>7</a:t>
            </a:fld>
            <a:endParaRPr lang="en-GB"/>
          </a:p>
        </p:txBody>
      </p:sp>
    </p:spTree>
    <p:extLst>
      <p:ext uri="{BB962C8B-B14F-4D97-AF65-F5344CB8AC3E}">
        <p14:creationId xmlns:p14="http://schemas.microsoft.com/office/powerpoint/2010/main" val="568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03A72-3FBB-4C50-9FF0-F0798CCABDF7}"/>
              </a:ext>
            </a:extLst>
          </p:cNvPr>
          <p:cNvSpPr>
            <a:spLocks noGrp="1"/>
          </p:cNvSpPr>
          <p:nvPr>
            <p:ph type="title"/>
          </p:nvPr>
        </p:nvSpPr>
        <p:spPr/>
        <p:txBody>
          <a:bodyPr/>
          <a:lstStyle/>
          <a:p>
            <a:r>
              <a:rPr lang="en-GB" dirty="0"/>
              <a:t>Meaningful Play</a:t>
            </a:r>
          </a:p>
        </p:txBody>
      </p:sp>
      <p:sp>
        <p:nvSpPr>
          <p:cNvPr id="3" name="Content Placeholder 2">
            <a:extLst>
              <a:ext uri="{FF2B5EF4-FFF2-40B4-BE49-F238E27FC236}">
                <a16:creationId xmlns:a16="http://schemas.microsoft.com/office/drawing/2014/main" id="{8C7525E5-E2D3-4398-906A-606D5205D85A}"/>
              </a:ext>
            </a:extLst>
          </p:cNvPr>
          <p:cNvSpPr>
            <a:spLocks noGrp="1"/>
          </p:cNvSpPr>
          <p:nvPr>
            <p:ph idx="1"/>
          </p:nvPr>
        </p:nvSpPr>
        <p:spPr/>
        <p:txBody>
          <a:bodyPr>
            <a:normAutofit lnSpcReduction="10000"/>
          </a:bodyPr>
          <a:lstStyle/>
          <a:p>
            <a:r>
              <a:rPr lang="en-GB" dirty="0"/>
              <a:t>Meaningful play therefore is an emergent property of player interaction with game systems</a:t>
            </a:r>
          </a:p>
          <a:p>
            <a:r>
              <a:rPr lang="en-GB" dirty="0"/>
              <a:t>Good game systems will cause players to experience meaningful play – so how do we aim for this outcome?</a:t>
            </a:r>
          </a:p>
          <a:p>
            <a:r>
              <a:rPr lang="en-GB" dirty="0"/>
              <a:t>For meaningful play to occur, it is important that there is a clear relationship between actions and outcomes</a:t>
            </a:r>
          </a:p>
          <a:p>
            <a:r>
              <a:rPr lang="en-GB" dirty="0"/>
              <a:t>It is also important that the outcomes are integrated into the context of the larger game</a:t>
            </a:r>
          </a:p>
          <a:p>
            <a:r>
              <a:rPr lang="en-GB" dirty="0"/>
              <a:t>If outcomes are integrated into the context of the game, this helps create meaning, those outcomes are created by the players actions in a well designed game – so we’re leading the player towards creating meaning, and therefore towards meaningful play</a:t>
            </a:r>
          </a:p>
        </p:txBody>
      </p:sp>
      <p:sp>
        <p:nvSpPr>
          <p:cNvPr id="4" name="Slide Number Placeholder 3">
            <a:extLst>
              <a:ext uri="{FF2B5EF4-FFF2-40B4-BE49-F238E27FC236}">
                <a16:creationId xmlns:a16="http://schemas.microsoft.com/office/drawing/2014/main" id="{8A6DF658-F521-43C7-9459-18E5B52DCC20}"/>
              </a:ext>
            </a:extLst>
          </p:cNvPr>
          <p:cNvSpPr>
            <a:spLocks noGrp="1"/>
          </p:cNvSpPr>
          <p:nvPr>
            <p:ph type="sldNum" sz="quarter" idx="12"/>
          </p:nvPr>
        </p:nvSpPr>
        <p:spPr/>
        <p:txBody>
          <a:bodyPr/>
          <a:lstStyle/>
          <a:p>
            <a:fld id="{93D4C1C2-5B6E-2F46-9ED0-2C366A772FD4}" type="slidenum">
              <a:rPr lang="en-GB" smtClean="0"/>
              <a:t>8</a:t>
            </a:fld>
            <a:endParaRPr lang="en-GB"/>
          </a:p>
        </p:txBody>
      </p:sp>
    </p:spTree>
    <p:extLst>
      <p:ext uri="{BB962C8B-B14F-4D97-AF65-F5344CB8AC3E}">
        <p14:creationId xmlns:p14="http://schemas.microsoft.com/office/powerpoint/2010/main" val="3967574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A60F-1976-4956-81EC-4B816CB018DA}"/>
              </a:ext>
            </a:extLst>
          </p:cNvPr>
          <p:cNvSpPr>
            <a:spLocks noGrp="1"/>
          </p:cNvSpPr>
          <p:nvPr>
            <p:ph type="title"/>
          </p:nvPr>
        </p:nvSpPr>
        <p:spPr/>
        <p:txBody>
          <a:bodyPr/>
          <a:lstStyle/>
          <a:p>
            <a:r>
              <a:rPr lang="en-GB" dirty="0"/>
              <a:t>Actions and outcomes</a:t>
            </a:r>
          </a:p>
        </p:txBody>
      </p:sp>
      <p:sp>
        <p:nvSpPr>
          <p:cNvPr id="3" name="Content Placeholder 2">
            <a:extLst>
              <a:ext uri="{FF2B5EF4-FFF2-40B4-BE49-F238E27FC236}">
                <a16:creationId xmlns:a16="http://schemas.microsoft.com/office/drawing/2014/main" id="{8971882F-BA3C-4451-B5B4-15A7E7DA5C06}"/>
              </a:ext>
            </a:extLst>
          </p:cNvPr>
          <p:cNvSpPr>
            <a:spLocks noGrp="1"/>
          </p:cNvSpPr>
          <p:nvPr>
            <p:ph idx="1"/>
          </p:nvPr>
        </p:nvSpPr>
        <p:spPr/>
        <p:txBody>
          <a:bodyPr>
            <a:normAutofit fontScale="92500"/>
          </a:bodyPr>
          <a:lstStyle/>
          <a:p>
            <a:r>
              <a:rPr lang="en-GB" dirty="0"/>
              <a:t>In chess, when we make an action – move a piece – we experience an outcome immediately – the game state is changed, making us more or less likely to win</a:t>
            </a:r>
          </a:p>
          <a:p>
            <a:r>
              <a:rPr lang="en-GB" dirty="0"/>
              <a:t>This outcome is intimately linked into the context of the game – the aim of the game is to capture the opponents king and every movement made makes this more or less likely</a:t>
            </a:r>
          </a:p>
          <a:p>
            <a:r>
              <a:rPr lang="en-GB" dirty="0"/>
              <a:t>WoW is similar, every action you make affects the likelihood of your teams success at downing the boss</a:t>
            </a:r>
          </a:p>
          <a:p>
            <a:r>
              <a:rPr lang="en-GB" dirty="0"/>
              <a:t>If you don’t down the boss, you won’t get any extra items to help you down further bosses  and usually you can’t even attempt further bosses.</a:t>
            </a:r>
          </a:p>
          <a:p>
            <a:r>
              <a:rPr lang="en-GB" dirty="0"/>
              <a:t>In CS:GO, every action made or taken can get you killed or take down an opponent</a:t>
            </a:r>
          </a:p>
          <a:p>
            <a:r>
              <a:rPr lang="en-GB" dirty="0"/>
              <a:t>The more opponents you take down, the more likely you are to win the match, balanced against your opponents being in the same situation</a:t>
            </a:r>
          </a:p>
        </p:txBody>
      </p:sp>
      <p:sp>
        <p:nvSpPr>
          <p:cNvPr id="4" name="Slide Number Placeholder 3">
            <a:extLst>
              <a:ext uri="{FF2B5EF4-FFF2-40B4-BE49-F238E27FC236}">
                <a16:creationId xmlns:a16="http://schemas.microsoft.com/office/drawing/2014/main" id="{B43CBF67-2A37-4F3E-B5A9-ACC187716B40}"/>
              </a:ext>
            </a:extLst>
          </p:cNvPr>
          <p:cNvSpPr>
            <a:spLocks noGrp="1"/>
          </p:cNvSpPr>
          <p:nvPr>
            <p:ph type="sldNum" sz="quarter" idx="12"/>
          </p:nvPr>
        </p:nvSpPr>
        <p:spPr/>
        <p:txBody>
          <a:bodyPr/>
          <a:lstStyle/>
          <a:p>
            <a:fld id="{93D4C1C2-5B6E-2F46-9ED0-2C366A772FD4}" type="slidenum">
              <a:rPr lang="en-GB" smtClean="0"/>
              <a:t>9</a:t>
            </a:fld>
            <a:endParaRPr lang="en-GB"/>
          </a:p>
        </p:txBody>
      </p:sp>
    </p:spTree>
    <p:extLst>
      <p:ext uri="{BB962C8B-B14F-4D97-AF65-F5344CB8AC3E}">
        <p14:creationId xmlns:p14="http://schemas.microsoft.com/office/powerpoint/2010/main" val="7379732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1391</TotalTime>
  <Words>3210</Words>
  <Application>Microsoft Office PowerPoint</Application>
  <PresentationFormat>On-screen Show (16:9)</PresentationFormat>
  <Paragraphs>228</Paragraphs>
  <Slides>34</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Agency FB</vt:lpstr>
      <vt:lpstr>Aharoni</vt:lpstr>
      <vt:lpstr>Arial</vt:lpstr>
      <vt:lpstr>Calibri</vt:lpstr>
      <vt:lpstr>Calibri Light</vt:lpstr>
      <vt:lpstr>Corbel</vt:lpstr>
      <vt:lpstr>Wingdings</vt:lpstr>
      <vt:lpstr>Banded</vt:lpstr>
      <vt:lpstr>Office Theme</vt:lpstr>
      <vt:lpstr>PowerPoint Presentation</vt:lpstr>
      <vt:lpstr>CT4005: Games Production</vt:lpstr>
      <vt:lpstr>In this session</vt:lpstr>
      <vt:lpstr>Meaningful play</vt:lpstr>
      <vt:lpstr>Meaningful play</vt:lpstr>
      <vt:lpstr>Examples</vt:lpstr>
      <vt:lpstr>What do these types of play have in common?</vt:lpstr>
      <vt:lpstr>Meaningful Play</vt:lpstr>
      <vt:lpstr>Actions and outcomes</vt:lpstr>
      <vt:lpstr>Actions and outcomes</vt:lpstr>
      <vt:lpstr>Narrative</vt:lpstr>
      <vt:lpstr>Narrative structure</vt:lpstr>
      <vt:lpstr>The hero’s journey</vt:lpstr>
      <vt:lpstr>The hero’s journey</vt:lpstr>
      <vt:lpstr>The Hero’s journey</vt:lpstr>
      <vt:lpstr>The Hero’s journey</vt:lpstr>
      <vt:lpstr>The hero’s journey in three acts</vt:lpstr>
      <vt:lpstr>Storytelling</vt:lpstr>
      <vt:lpstr>Deeper? Broader?</vt:lpstr>
      <vt:lpstr>Academic writing style</vt:lpstr>
      <vt:lpstr>Academic language</vt:lpstr>
      <vt:lpstr>Academic language</vt:lpstr>
      <vt:lpstr>Academic language</vt:lpstr>
      <vt:lpstr>Finding references</vt:lpstr>
      <vt:lpstr>ScienceDirect</vt:lpstr>
      <vt:lpstr>Google Scholar</vt:lpstr>
      <vt:lpstr>Ordinary Google</vt:lpstr>
      <vt:lpstr>Researchgate</vt:lpstr>
      <vt:lpstr>What to do if you can’t access a paper?</vt:lpstr>
      <vt:lpstr>What counts as an academic reference?</vt:lpstr>
      <vt:lpstr>What do not count as academic references?</vt:lpstr>
      <vt:lpstr>What if there is no literature?</vt:lpstr>
      <vt:lpstr>Reading academic literature</vt:lpstr>
      <vt:lpstr>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CT4005: Games Production</dc:title>
  <dc:creator>MOSS, John</dc:creator>
  <cp:lastModifiedBy>SAYERS, Will (Dr)</cp:lastModifiedBy>
  <cp:revision>111</cp:revision>
  <dcterms:created xsi:type="dcterms:W3CDTF">2018-09-25T10:45:21Z</dcterms:created>
  <dcterms:modified xsi:type="dcterms:W3CDTF">2019-10-22T10:13:31Z</dcterms:modified>
</cp:coreProperties>
</file>